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ru-RU" smtClean="0"/>
              <a:t>Образец заголовка</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F2B7E59-60F1-4E6F-A61D-FDC40694AA1D}" type="datetimeFigureOut">
              <a:rPr lang="ru-RU" smtClean="0"/>
              <a:t>27.11.2020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F7BECEC8-39C3-4708-B1C5-946E35103FE9}" type="slidenum">
              <a:rPr lang="ru-RU" smtClean="0"/>
              <a:t>‹#›</a:t>
            </a:fld>
            <a:endParaRPr lang="ru-RU"/>
          </a:p>
        </p:txBody>
      </p:sp>
    </p:spTree>
    <p:extLst>
      <p:ext uri="{BB962C8B-B14F-4D97-AF65-F5344CB8AC3E}">
        <p14:creationId xmlns:p14="http://schemas.microsoft.com/office/powerpoint/2010/main" val="2946037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F2B7E59-60F1-4E6F-A61D-FDC40694AA1D}" type="datetimeFigureOut">
              <a:rPr lang="ru-RU" smtClean="0"/>
              <a:t>27.11.2020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7BECEC8-39C3-4708-B1C5-946E35103FE9}" type="slidenum">
              <a:rPr lang="ru-RU" smtClean="0"/>
              <a:t>‹#›</a:t>
            </a:fld>
            <a:endParaRPr lang="ru-RU"/>
          </a:p>
        </p:txBody>
      </p:sp>
    </p:spTree>
    <p:extLst>
      <p:ext uri="{BB962C8B-B14F-4D97-AF65-F5344CB8AC3E}">
        <p14:creationId xmlns:p14="http://schemas.microsoft.com/office/powerpoint/2010/main" val="1608655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F2B7E59-60F1-4E6F-A61D-FDC40694AA1D}" type="datetimeFigureOut">
              <a:rPr lang="ru-RU" smtClean="0"/>
              <a:t>27.11.2020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7BECEC8-39C3-4708-B1C5-946E35103FE9}" type="slidenum">
              <a:rPr lang="ru-RU" smtClean="0"/>
              <a:t>‹#›</a:t>
            </a:fld>
            <a:endParaRPr lang="ru-RU"/>
          </a:p>
        </p:txBody>
      </p:sp>
    </p:spTree>
    <p:extLst>
      <p:ext uri="{BB962C8B-B14F-4D97-AF65-F5344CB8AC3E}">
        <p14:creationId xmlns:p14="http://schemas.microsoft.com/office/powerpoint/2010/main" val="1856009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F2B7E59-60F1-4E6F-A61D-FDC40694AA1D}" type="datetimeFigureOut">
              <a:rPr lang="ru-RU" smtClean="0"/>
              <a:t>27.11.2020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7BECEC8-39C3-4708-B1C5-946E35103FE9}" type="slidenum">
              <a:rPr lang="ru-RU" smtClean="0"/>
              <a:t>‹#›</a:t>
            </a:fld>
            <a:endParaRPr lang="ru-RU"/>
          </a:p>
        </p:txBody>
      </p:sp>
    </p:spTree>
    <p:extLst>
      <p:ext uri="{BB962C8B-B14F-4D97-AF65-F5344CB8AC3E}">
        <p14:creationId xmlns:p14="http://schemas.microsoft.com/office/powerpoint/2010/main" val="98170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ru-RU" smtClean="0"/>
              <a:t>Образец заголовка</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8593667" y="6272784"/>
            <a:ext cx="2644309" cy="365125"/>
          </a:xfrm>
        </p:spPr>
        <p:txBody>
          <a:bodyPr/>
          <a:lstStyle/>
          <a:p>
            <a:fld id="{2F2B7E59-60F1-4E6F-A61D-FDC40694AA1D}" type="datetimeFigureOut">
              <a:rPr lang="ru-RU" smtClean="0"/>
              <a:t>27.11.2020</a:t>
            </a:fld>
            <a:endParaRPr lang="ru-RU"/>
          </a:p>
        </p:txBody>
      </p:sp>
      <p:sp>
        <p:nvSpPr>
          <p:cNvPr id="5" name="Footer Placeholder 4"/>
          <p:cNvSpPr>
            <a:spLocks noGrp="1"/>
          </p:cNvSpPr>
          <p:nvPr>
            <p:ph type="ftr" sz="quarter" idx="11"/>
          </p:nvPr>
        </p:nvSpPr>
        <p:spPr>
          <a:xfrm>
            <a:off x="2182708" y="6272784"/>
            <a:ext cx="6327648" cy="365125"/>
          </a:xfrm>
        </p:spPr>
        <p:txBody>
          <a:bodyPr/>
          <a:lstStyle/>
          <a:p>
            <a:endParaRPr lang="ru-RU"/>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F7BECEC8-39C3-4708-B1C5-946E35103FE9}" type="slidenum">
              <a:rPr lang="ru-RU" smtClean="0"/>
              <a:t>‹#›</a:t>
            </a:fld>
            <a:endParaRPr lang="ru-RU"/>
          </a:p>
        </p:txBody>
      </p:sp>
    </p:spTree>
    <p:extLst>
      <p:ext uri="{BB962C8B-B14F-4D97-AF65-F5344CB8AC3E}">
        <p14:creationId xmlns:p14="http://schemas.microsoft.com/office/powerpoint/2010/main" val="2369669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F2B7E59-60F1-4E6F-A61D-FDC40694AA1D}" type="datetimeFigureOut">
              <a:rPr lang="ru-RU" smtClean="0"/>
              <a:t>27.11.2020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7BECEC8-39C3-4708-B1C5-946E35103FE9}" type="slidenum">
              <a:rPr lang="ru-RU" smtClean="0"/>
              <a:t>‹#›</a:t>
            </a:fld>
            <a:endParaRPr lang="ru-RU"/>
          </a:p>
        </p:txBody>
      </p:sp>
    </p:spTree>
    <p:extLst>
      <p:ext uri="{BB962C8B-B14F-4D97-AF65-F5344CB8AC3E}">
        <p14:creationId xmlns:p14="http://schemas.microsoft.com/office/powerpoint/2010/main" val="4073114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F2B7E59-60F1-4E6F-A61D-FDC40694AA1D}" type="datetimeFigureOut">
              <a:rPr lang="ru-RU" smtClean="0"/>
              <a:t>27.11.2020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7BECEC8-39C3-4708-B1C5-946E35103FE9}" type="slidenum">
              <a:rPr lang="ru-RU" smtClean="0"/>
              <a:t>‹#›</a:t>
            </a:fld>
            <a:endParaRPr lang="ru-RU"/>
          </a:p>
        </p:txBody>
      </p:sp>
    </p:spTree>
    <p:extLst>
      <p:ext uri="{BB962C8B-B14F-4D97-AF65-F5344CB8AC3E}">
        <p14:creationId xmlns:p14="http://schemas.microsoft.com/office/powerpoint/2010/main" val="3145883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F2B7E59-60F1-4E6F-A61D-FDC40694AA1D}" type="datetimeFigureOut">
              <a:rPr lang="ru-RU" smtClean="0"/>
              <a:t>27.11.2020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7BECEC8-39C3-4708-B1C5-946E35103FE9}" type="slidenum">
              <a:rPr lang="ru-RU" smtClean="0"/>
              <a:t>‹#›</a:t>
            </a:fld>
            <a:endParaRPr lang="ru-RU"/>
          </a:p>
        </p:txBody>
      </p:sp>
    </p:spTree>
    <p:extLst>
      <p:ext uri="{BB962C8B-B14F-4D97-AF65-F5344CB8AC3E}">
        <p14:creationId xmlns:p14="http://schemas.microsoft.com/office/powerpoint/2010/main" val="2472870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2B7E59-60F1-4E6F-A61D-FDC40694AA1D}" type="datetimeFigureOut">
              <a:rPr lang="ru-RU" smtClean="0"/>
              <a:t>27.11.2020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7BECEC8-39C3-4708-B1C5-946E35103FE9}" type="slidenum">
              <a:rPr lang="ru-RU" smtClean="0"/>
              <a:t>‹#›</a:t>
            </a:fld>
            <a:endParaRPr lang="ru-RU"/>
          </a:p>
        </p:txBody>
      </p:sp>
    </p:spTree>
    <p:extLst>
      <p:ext uri="{BB962C8B-B14F-4D97-AF65-F5344CB8AC3E}">
        <p14:creationId xmlns:p14="http://schemas.microsoft.com/office/powerpoint/2010/main" val="4201832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F2B7E59-60F1-4E6F-A61D-FDC40694AA1D}" type="datetimeFigureOut">
              <a:rPr lang="ru-RU" smtClean="0"/>
              <a:t>27.11.2020</a:t>
            </a:fld>
            <a:endParaRPr lang="ru-RU"/>
          </a:p>
        </p:txBody>
      </p:sp>
      <p:sp>
        <p:nvSpPr>
          <p:cNvPr id="6" name="Footer Placeholder 5"/>
          <p:cNvSpPr>
            <a:spLocks noGrp="1"/>
          </p:cNvSpPr>
          <p:nvPr>
            <p:ph type="ftr" sz="quarter" idx="11"/>
          </p:nvPr>
        </p:nvSpPr>
        <p:spPr/>
        <p:txBody>
          <a:bodyPr/>
          <a:lstStyle/>
          <a:p>
            <a:endParaRPr lang="ru-RU"/>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F7BECEC8-39C3-4708-B1C5-946E35103FE9}" type="slidenum">
              <a:rPr lang="ru-RU" smtClean="0"/>
              <a:t>‹#›</a:t>
            </a:fld>
            <a:endParaRPr lang="ru-RU"/>
          </a:p>
        </p:txBody>
      </p:sp>
    </p:spTree>
    <p:extLst>
      <p:ext uri="{BB962C8B-B14F-4D97-AF65-F5344CB8AC3E}">
        <p14:creationId xmlns:p14="http://schemas.microsoft.com/office/powerpoint/2010/main" val="69735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F2B7E59-60F1-4E6F-A61D-FDC40694AA1D}" type="datetimeFigureOut">
              <a:rPr lang="ru-RU" smtClean="0"/>
              <a:t>27.11.2020</a:t>
            </a:fld>
            <a:endParaRPr lang="ru-RU"/>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F7BECEC8-39C3-4708-B1C5-946E35103FE9}" type="slidenum">
              <a:rPr lang="ru-RU" smtClean="0"/>
              <a:t>‹#›</a:t>
            </a:fld>
            <a:endParaRPr lang="ru-RU"/>
          </a:p>
        </p:txBody>
      </p:sp>
    </p:spTree>
    <p:extLst>
      <p:ext uri="{BB962C8B-B14F-4D97-AF65-F5344CB8AC3E}">
        <p14:creationId xmlns:p14="http://schemas.microsoft.com/office/powerpoint/2010/main" val="598258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2F2B7E59-60F1-4E6F-A61D-FDC40694AA1D}" type="datetimeFigureOut">
              <a:rPr lang="ru-RU" smtClean="0"/>
              <a:t>27.11.2020</a:t>
            </a:fld>
            <a:endParaRPr lang="ru-RU"/>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ru-RU"/>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F7BECEC8-39C3-4708-B1C5-946E35103FE9}" type="slidenum">
              <a:rPr lang="ru-RU" smtClean="0"/>
              <a:t>‹#›</a:t>
            </a:fld>
            <a:endParaRPr lang="ru-RU"/>
          </a:p>
        </p:txBody>
      </p:sp>
    </p:spTree>
    <p:extLst>
      <p:ext uri="{BB962C8B-B14F-4D97-AF65-F5344CB8AC3E}">
        <p14:creationId xmlns:p14="http://schemas.microsoft.com/office/powerpoint/2010/main" val="38604731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ru-RU" sz="3200" b="1" dirty="0"/>
              <a:t>ПСИХОКОРРЕКЦИОННЫЕ ТЕХНОЛОГИИ: </a:t>
            </a:r>
            <a:r>
              <a:rPr lang="ru-RU" sz="3200" b="1" dirty="0" smtClean="0"/>
              <a:t/>
            </a:r>
            <a:br>
              <a:rPr lang="ru-RU" sz="3200" b="1" dirty="0" smtClean="0"/>
            </a:br>
            <a:r>
              <a:rPr lang="ru-RU" sz="3200" b="1" dirty="0" smtClean="0"/>
              <a:t>ЦЕЛИ</a:t>
            </a:r>
            <a:r>
              <a:rPr lang="ru-RU" sz="3200" b="1" dirty="0"/>
              <a:t>, ЗАДАЧИ, ОРГАНИЗАЦИЯ,</a:t>
            </a:r>
            <a:br>
              <a:rPr lang="ru-RU" sz="3200" b="1" dirty="0"/>
            </a:br>
            <a:r>
              <a:rPr lang="ru-RU" sz="3200" b="1" dirty="0"/>
              <a:t>ДИНАМИКА, ПСИХОТЕХНИКИ</a:t>
            </a:r>
          </a:p>
        </p:txBody>
      </p:sp>
      <p:sp>
        <p:nvSpPr>
          <p:cNvPr id="3" name="Подзаголовок 2"/>
          <p:cNvSpPr>
            <a:spLocks noGrp="1"/>
          </p:cNvSpPr>
          <p:nvPr>
            <p:ph type="subTitle" idx="1"/>
          </p:nvPr>
        </p:nvSpPr>
        <p:spPr/>
        <p:txBody>
          <a:bodyPr>
            <a:normAutofit/>
          </a:bodyPr>
          <a:lstStyle/>
          <a:p>
            <a:pPr algn="ctr"/>
            <a:r>
              <a:rPr lang="ru-RU" sz="2400" b="1" smtClean="0"/>
              <a:t>Лекция </a:t>
            </a:r>
            <a:r>
              <a:rPr lang="ru-RU" sz="2400" b="1" smtClean="0"/>
              <a:t>12</a:t>
            </a:r>
            <a:endParaRPr lang="ru-RU" sz="2400" b="1" dirty="0"/>
          </a:p>
        </p:txBody>
      </p:sp>
    </p:spTree>
    <p:extLst>
      <p:ext uri="{BB962C8B-B14F-4D97-AF65-F5344CB8AC3E}">
        <p14:creationId xmlns:p14="http://schemas.microsoft.com/office/powerpoint/2010/main" val="3348693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192001"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Для развития наглядно-образного мышления рекомендуется использовать различные виды заданий с палочками или со спичками (выложить фигуру из определенного числа спичек, перенести одну из них с тем, чтобы получить другое изображение: соединить несколько точек одной линией, не отрывая руки).</a:t>
            </a:r>
          </a:p>
          <a:p>
            <a:pPr algn="just"/>
            <a:r>
              <a:rPr lang="ru-RU" b="1" dirty="0" smtClean="0">
                <a:latin typeface="Times New Roman" panose="02020603050405020304" pitchFamily="18" charset="0"/>
                <a:cs typeface="Times New Roman" panose="02020603050405020304" pitchFamily="18" charset="0"/>
              </a:rPr>
              <a:t>Например, такие задания со спичками, как:</a:t>
            </a:r>
          </a:p>
          <a:p>
            <a:pPr algn="just"/>
            <a:r>
              <a:rPr lang="ru-RU" dirty="0" smtClean="0">
                <a:latin typeface="Times New Roman" panose="02020603050405020304" pitchFamily="18" charset="0"/>
                <a:cs typeface="Times New Roman" panose="02020603050405020304" pitchFamily="18" charset="0"/>
              </a:rPr>
              <a:t>1. Составить 2 равных треугольника из 5 палочек.</a:t>
            </a:r>
          </a:p>
          <a:p>
            <a:pPr algn="just"/>
            <a:r>
              <a:rPr lang="ru-RU" dirty="0" smtClean="0">
                <a:latin typeface="Times New Roman" panose="02020603050405020304" pitchFamily="18" charset="0"/>
                <a:cs typeface="Times New Roman" panose="02020603050405020304" pitchFamily="18" charset="0"/>
              </a:rPr>
              <a:t>2. Составить 2 равных квадрата из 7 палочек.</a:t>
            </a:r>
          </a:p>
          <a:p>
            <a:pPr algn="just"/>
            <a:r>
              <a:rPr lang="ru-RU" dirty="0" smtClean="0">
                <a:latin typeface="Times New Roman" panose="02020603050405020304" pitchFamily="18" charset="0"/>
                <a:cs typeface="Times New Roman" panose="02020603050405020304" pitchFamily="18" charset="0"/>
              </a:rPr>
              <a:t>3. Составить 3 равных треугольника из 7 палочек. Упражнения со спичками способствуют развитию пространственного мышления.</a:t>
            </a:r>
          </a:p>
          <a:p>
            <a:pPr algn="just"/>
            <a:r>
              <a:rPr lang="ru-RU" dirty="0" smtClean="0">
                <a:latin typeface="Times New Roman" panose="02020603050405020304" pitchFamily="18" charset="0"/>
                <a:cs typeface="Times New Roman" panose="02020603050405020304" pitchFamily="18" charset="0"/>
              </a:rPr>
              <a:t>Логическое мышление предполагает наличие у ребенка способности к выполнению основных логических операций: обобщения, анализа, сравнения, классификации.</a:t>
            </a:r>
          </a:p>
          <a:p>
            <a:pPr algn="just"/>
            <a:r>
              <a:rPr lang="ru-RU" b="1" dirty="0" smtClean="0">
                <a:latin typeface="Times New Roman" panose="02020603050405020304" pitchFamily="18" charset="0"/>
                <a:cs typeface="Times New Roman" panose="02020603050405020304" pitchFamily="18" charset="0"/>
              </a:rPr>
              <a:t>Для развития логического мышления можно использовать следующие упражнения:</a:t>
            </a:r>
          </a:p>
          <a:p>
            <a:pPr algn="just"/>
            <a:r>
              <a:rPr lang="ru-RU" dirty="0" smtClean="0">
                <a:latin typeface="Times New Roman" panose="02020603050405020304" pitchFamily="18" charset="0"/>
                <a:cs typeface="Times New Roman" panose="02020603050405020304" pitchFamily="18" charset="0"/>
              </a:rPr>
              <a:t>– «Четвертый лишний». Задание предполагает исключение одного предмета, не имеющего некоторого признака, общего для остальных трех.</a:t>
            </a:r>
          </a:p>
          <a:p>
            <a:pPr algn="just"/>
            <a:r>
              <a:rPr lang="ru-RU" dirty="0" smtClean="0">
                <a:latin typeface="Times New Roman" panose="02020603050405020304" pitchFamily="18" charset="0"/>
                <a:cs typeface="Times New Roman" panose="02020603050405020304" pitchFamily="18" charset="0"/>
              </a:rPr>
              <a:t>– Придумывание недостающих частей рассказа, когда одна из них пропущена (начало события, середина или конец). Составление рассказов имеет чрезвычайно важное значение и для развития речи, обогащения словарного запаса, стимулирует воображение и фантазию.</a:t>
            </a:r>
          </a:p>
          <a:p>
            <a:pPr algn="just"/>
            <a:r>
              <a:rPr lang="ru-RU" b="1" dirty="0" err="1" smtClean="0">
                <a:latin typeface="Times New Roman" panose="02020603050405020304" pitchFamily="18" charset="0"/>
                <a:cs typeface="Times New Roman" panose="02020603050405020304" pitchFamily="18" charset="0"/>
              </a:rPr>
              <a:t>Психокоррекционные</a:t>
            </a:r>
            <a:r>
              <a:rPr lang="ru-RU" b="1" dirty="0" smtClean="0">
                <a:latin typeface="Times New Roman" panose="02020603050405020304" pitchFamily="18" charset="0"/>
                <a:cs typeface="Times New Roman" panose="02020603050405020304" pitchFamily="18" charset="0"/>
              </a:rPr>
              <a:t> занятия </a:t>
            </a:r>
            <a:r>
              <a:rPr lang="ru-RU" dirty="0" smtClean="0">
                <a:latin typeface="Times New Roman" panose="02020603050405020304" pitchFamily="18" charset="0"/>
                <a:cs typeface="Times New Roman" panose="02020603050405020304" pitchFamily="18" charset="0"/>
              </a:rPr>
              <a:t>рекомендуется проводить как индивидуально, так и в группе в зависимости от поставленных задач. Например, игра «Составь предложение».</a:t>
            </a:r>
          </a:p>
          <a:p>
            <a:pPr algn="just"/>
            <a:r>
              <a:rPr lang="ru-RU" dirty="0" smtClean="0">
                <a:latin typeface="Times New Roman" panose="02020603050405020304" pitchFamily="18" charset="0"/>
                <a:cs typeface="Times New Roman" panose="02020603050405020304" pitchFamily="18" charset="0"/>
              </a:rPr>
              <a:t>Цель – развитие у детей способности быстро устанавливать разнообразные, иногда совсем неожиданные, связи между привычными предметами, творчески создавать новые целостные образы из отдельных разрозненных элементов.</a:t>
            </a:r>
          </a:p>
          <a:p>
            <a:pPr algn="just"/>
            <a:r>
              <a:rPr lang="ru-RU" dirty="0" smtClean="0">
                <a:latin typeface="Times New Roman" panose="02020603050405020304" pitchFamily="18" charset="0"/>
                <a:cs typeface="Times New Roman" panose="02020603050405020304" pitchFamily="18" charset="0"/>
              </a:rPr>
              <a:t>Детям предлагается придумать три слова, не связанные по смыслу, например, «озеро», «карандаш» и «медведь». Надо составить как можно больше предложений, которые обязательно включали бы в себя эти три слова (можно менять падеж и использовать другие слова).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8254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Ответы могут быть банальными («Медведь упустил в озеро карандаш»), сложными, с выходом за пределы ситуации, обозначенной тремя исходными словами и введением новых объектов («Мальчик взял карандаш и нарисовал медведя, купающегося в озере»), и творческими, включающими эти предметы в нестандартные связи («Мальчик, тонкий, как карандаш, стоял возле озера, которое ревело, как медведь»).</a:t>
            </a:r>
          </a:p>
          <a:p>
            <a:pPr algn="just"/>
            <a:r>
              <a:rPr lang="ru-RU" dirty="0" smtClean="0">
                <a:latin typeface="Times New Roman" panose="02020603050405020304" pitchFamily="18" charset="0"/>
                <a:cs typeface="Times New Roman" panose="02020603050405020304" pitchFamily="18" charset="0"/>
              </a:rPr>
              <a:t>Игра «Исключение лишнего» </a:t>
            </a:r>
          </a:p>
          <a:p>
            <a:pPr algn="just"/>
            <a:r>
              <a:rPr lang="ru-RU" dirty="0" smtClean="0">
                <a:latin typeface="Times New Roman" panose="02020603050405020304" pitchFamily="18" charset="0"/>
                <a:cs typeface="Times New Roman" panose="02020603050405020304" pitchFamily="18" charset="0"/>
              </a:rPr>
              <a:t>Берут любые три слова, например, «собака», «помидор», «солнце». Надо оставить только те слова, которые обозначают в чем-то сходные предметы, а одно слово, «лишнее», не обладающее этим общим признаком, исключить. Следует найти как можно больше вариантов исключения лишнего слова, а главное – больше признаков, объединяющих оставшуюся пару слов и не присущих исключенному, лишнему. Не пренебрегая вариантами, которые сразу же напрашиваются (исключить «собаку», а «помидор» и «солнце» оставить, потому что они круглые), желательно поискать нестандартные и в то же время очень меткие решения. Побеждает тот, у кого ответов больше.</a:t>
            </a:r>
          </a:p>
          <a:p>
            <a:pPr algn="just"/>
            <a:r>
              <a:rPr lang="ru-RU" dirty="0" smtClean="0">
                <a:latin typeface="Times New Roman" panose="02020603050405020304" pitchFamily="18" charset="0"/>
                <a:cs typeface="Times New Roman" panose="02020603050405020304" pitchFamily="18" charset="0"/>
              </a:rPr>
              <a:t>Эта игра развивает способность не только устанавливать неожиданные связи между разрозненными явлениями, но легко переходить от одних связей к другим. Игра учит также одновременно удерживать в поле мышления сразу несколько предметов и сравнивать их между собой. Немаловажно, что игра формирует установку на то, что возможны совершенно разные способы объединения и расчленения некоторой группы предметов, и поэтому не стоит ограничиваться одним-единственным «правильным» решением, а надо искать целое их множество.</a:t>
            </a:r>
          </a:p>
          <a:p>
            <a:pPr algn="just"/>
            <a:r>
              <a:rPr lang="ru-RU" dirty="0" smtClean="0">
                <a:latin typeface="Times New Roman" panose="02020603050405020304" pitchFamily="18" charset="0"/>
                <a:cs typeface="Times New Roman" panose="02020603050405020304" pitchFamily="18" charset="0"/>
              </a:rPr>
              <a:t>Игра «Поиск аналогов»</a:t>
            </a:r>
          </a:p>
          <a:p>
            <a:pPr algn="just"/>
            <a:r>
              <a:rPr lang="ru-RU" dirty="0" smtClean="0">
                <a:latin typeface="Times New Roman" panose="02020603050405020304" pitchFamily="18" charset="0"/>
                <a:cs typeface="Times New Roman" panose="02020603050405020304" pitchFamily="18" charset="0"/>
              </a:rPr>
              <a:t>Называются какой-либо предмет или явление, например, «вертолет». Необходимо выписать как можно больше его аналогов, т. е. других предметов, сходных с ним по различным существенным признакам. Следует также систематизировать эти аналоги по группам в зависимости от того, с учетом какого свойства заданного предмета они подбирались. Например, в данном случае могут быть названы «птица», «бабочка» (летают и садятся); «автобус», «поезд» (транспортные средства); «штопор» (важные детали вращаются) и др. Побеждает тот, кто назвал наибольшее число групп</a:t>
            </a:r>
          </a:p>
          <a:p>
            <a:pPr algn="just"/>
            <a:r>
              <a:rPr lang="ru-RU" dirty="0" smtClean="0">
                <a:latin typeface="Times New Roman" panose="02020603050405020304" pitchFamily="18" charset="0"/>
                <a:cs typeface="Times New Roman" panose="02020603050405020304" pitchFamily="18" charset="0"/>
              </a:rPr>
              <a:t>аналогов.</a:t>
            </a:r>
          </a:p>
          <a:p>
            <a:pPr algn="just"/>
            <a:r>
              <a:rPr lang="ru-RU" dirty="0" smtClean="0">
                <a:latin typeface="Times New Roman" panose="02020603050405020304" pitchFamily="18" charset="0"/>
                <a:cs typeface="Times New Roman" panose="02020603050405020304" pitchFamily="18" charset="0"/>
              </a:rPr>
              <a:t>Эта игра учит выделять в предмете самые разнообразные свойства и оперировать в отдельности с каждым из них, формирует способность классифицировать явления по их признакам.</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4988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Игра «Способы применения предметов»</a:t>
            </a:r>
          </a:p>
          <a:p>
            <a:pPr algn="just"/>
            <a:r>
              <a:rPr lang="ru-RU" dirty="0" smtClean="0">
                <a:latin typeface="Times New Roman" panose="02020603050405020304" pitchFamily="18" charset="0"/>
                <a:cs typeface="Times New Roman" panose="02020603050405020304" pitchFamily="18" charset="0"/>
              </a:rPr>
              <a:t>Называется какой-либо хорошо известный предмет, например, «книга». Надо назвать как можно больше различных способов его применения: книгу можно использовать как подставку для кинопроектора, можно ею прикрыть от посторонних глаз бумаги на столе и т. д. Побеждает тот, кто укажет большее число различных функций предмета. Эта игра развивает способность концентрировать мышление на одном предмете, умение вводить его в самые разные ситуации и взаимосвязи, открывать в обычном предмете неожиданные возможности.</a:t>
            </a:r>
          </a:p>
          <a:p>
            <a:pPr algn="ctr"/>
            <a:r>
              <a:rPr lang="ru-RU" b="1" dirty="0" smtClean="0">
                <a:latin typeface="Times New Roman" panose="02020603050405020304" pitchFamily="18" charset="0"/>
                <a:cs typeface="Times New Roman" panose="02020603050405020304" pitchFamily="18" charset="0"/>
              </a:rPr>
              <a:t>НЕЙРОПСИХОЛОГИЧЕСКАЯ КОРРЕКЦИЯ ДЕТЕЙ С ЗПР</a:t>
            </a:r>
          </a:p>
          <a:p>
            <a:pPr algn="just"/>
            <a:r>
              <a:rPr lang="ru-RU" dirty="0" smtClean="0">
                <a:latin typeface="Times New Roman" panose="02020603050405020304" pitchFamily="18" charset="0"/>
                <a:cs typeface="Times New Roman" panose="02020603050405020304" pitchFamily="18" charset="0"/>
              </a:rPr>
              <a:t>Как отмечалось выше, нейропсихологический подход к задержке психического развития базируется на концепции А. Р. </a:t>
            </a:r>
            <a:r>
              <a:rPr lang="ru-RU" dirty="0" err="1" smtClean="0">
                <a:latin typeface="Times New Roman" panose="02020603050405020304" pitchFamily="18" charset="0"/>
                <a:cs typeface="Times New Roman" panose="02020603050405020304" pitchFamily="18" charset="0"/>
              </a:rPr>
              <a:t>Лурия</a:t>
            </a:r>
            <a:r>
              <a:rPr lang="ru-RU" dirty="0" smtClean="0">
                <a:latin typeface="Times New Roman" panose="02020603050405020304" pitchFamily="18" charset="0"/>
                <a:cs typeface="Times New Roman" panose="02020603050405020304" pitchFamily="18" charset="0"/>
              </a:rPr>
              <a:t> о закономерностях развития и иерархическом строении мозговой организации высших психических функций в онтогенезе. В соответствии со структурно-функциональной моделью интегративной деятельности мозга А. Р. </a:t>
            </a:r>
            <a:r>
              <a:rPr lang="ru-RU" dirty="0" err="1" smtClean="0">
                <a:latin typeface="Times New Roman" panose="02020603050405020304" pitchFamily="18" charset="0"/>
                <a:cs typeface="Times New Roman" panose="02020603050405020304" pitchFamily="18" charset="0"/>
              </a:rPr>
              <a:t>Лурия</a:t>
            </a:r>
            <a:r>
              <a:rPr lang="ru-RU" dirty="0" smtClean="0">
                <a:latin typeface="Times New Roman" panose="02020603050405020304" pitchFamily="18" charset="0"/>
                <a:cs typeface="Times New Roman" panose="02020603050405020304" pitchFamily="18" charset="0"/>
              </a:rPr>
              <a:t> выделяет три блока </a:t>
            </a:r>
            <a:r>
              <a:rPr lang="ru-RU" dirty="0" err="1" smtClean="0">
                <a:latin typeface="Times New Roman" panose="02020603050405020304" pitchFamily="18" charset="0"/>
                <a:cs typeface="Times New Roman" panose="02020603050405020304" pitchFamily="18" charset="0"/>
              </a:rPr>
              <a:t>дефицитарности</a:t>
            </a:r>
            <a:r>
              <a:rPr lang="ru-RU" dirty="0" smtClean="0">
                <a:latin typeface="Times New Roman" panose="02020603050405020304" pitchFamily="18" charset="0"/>
                <a:cs typeface="Times New Roman" panose="02020603050405020304" pitchFamily="18" charset="0"/>
              </a:rPr>
              <a:t> деятельности мозга: блок 1 – </a:t>
            </a:r>
            <a:r>
              <a:rPr lang="ru-RU" dirty="0" err="1" smtClean="0">
                <a:latin typeface="Times New Roman" panose="02020603050405020304" pitchFamily="18" charset="0"/>
                <a:cs typeface="Times New Roman" panose="02020603050405020304" pitchFamily="18" charset="0"/>
              </a:rPr>
              <a:t>дефицитарность</a:t>
            </a:r>
            <a:r>
              <a:rPr lang="ru-RU" dirty="0" smtClean="0">
                <a:latin typeface="Times New Roman" panose="02020603050405020304" pitchFamily="18" charset="0"/>
                <a:cs typeface="Times New Roman" panose="02020603050405020304" pitchFamily="18" charset="0"/>
              </a:rPr>
              <a:t> глубинных структур мозга; блок 2 – </a:t>
            </a:r>
            <a:r>
              <a:rPr lang="ru-RU" dirty="0" err="1" smtClean="0">
                <a:latin typeface="Times New Roman" panose="02020603050405020304" pitchFamily="18" charset="0"/>
                <a:cs typeface="Times New Roman" panose="02020603050405020304" pitchFamily="18" charset="0"/>
              </a:rPr>
              <a:t>дефицитарность</a:t>
            </a:r>
            <a:r>
              <a:rPr lang="ru-RU" dirty="0" smtClean="0">
                <a:latin typeface="Times New Roman" panose="02020603050405020304" pitchFamily="18" charset="0"/>
                <a:cs typeface="Times New Roman" panose="02020603050405020304" pitchFamily="18" charset="0"/>
              </a:rPr>
              <a:t> задних отделов мозга; блок 3 – </a:t>
            </a:r>
            <a:r>
              <a:rPr lang="ru-RU" dirty="0" err="1" smtClean="0">
                <a:latin typeface="Times New Roman" panose="02020603050405020304" pitchFamily="18" charset="0"/>
                <a:cs typeface="Times New Roman" panose="02020603050405020304" pitchFamily="18" charset="0"/>
              </a:rPr>
              <a:t>дефицитарность</a:t>
            </a:r>
            <a:r>
              <a:rPr lang="ru-RU" dirty="0" smtClean="0">
                <a:latin typeface="Times New Roman" panose="02020603050405020304" pitchFamily="18" charset="0"/>
                <a:cs typeface="Times New Roman" panose="02020603050405020304" pitchFamily="18" charset="0"/>
              </a:rPr>
              <a:t> лобных структур мозга.</a:t>
            </a:r>
          </a:p>
          <a:p>
            <a:pPr algn="just"/>
            <a:r>
              <a:rPr lang="ru-RU" dirty="0" smtClean="0">
                <a:latin typeface="Times New Roman" panose="02020603050405020304" pitchFamily="18" charset="0"/>
                <a:cs typeface="Times New Roman" panose="02020603050405020304" pitchFamily="18" charset="0"/>
              </a:rPr>
              <a:t>Для детей с </a:t>
            </a:r>
            <a:r>
              <a:rPr lang="ru-RU" dirty="0" err="1" smtClean="0">
                <a:latin typeface="Times New Roman" panose="02020603050405020304" pitchFamily="18" charset="0"/>
                <a:cs typeface="Times New Roman" panose="02020603050405020304" pitchFamily="18" charset="0"/>
              </a:rPr>
              <a:t>дефицитарностью</a:t>
            </a:r>
            <a:r>
              <a:rPr lang="ru-RU" dirty="0" smtClean="0">
                <a:latin typeface="Times New Roman" panose="02020603050405020304" pitchFamily="18" charset="0"/>
                <a:cs typeface="Times New Roman" panose="02020603050405020304" pitchFamily="18" charset="0"/>
              </a:rPr>
              <a:t> глубинных структур мозга коррекционная работа должна быть направлена на формирование темповых характеристик психических процессов. Это формирование устойчивости внимания, оптимизация </a:t>
            </a:r>
            <a:r>
              <a:rPr lang="ru-RU" dirty="0" err="1" smtClean="0">
                <a:latin typeface="Times New Roman" panose="02020603050405020304" pitchFamily="18" charset="0"/>
                <a:cs typeface="Times New Roman" panose="02020603050405020304" pitchFamily="18" charset="0"/>
              </a:rPr>
              <a:t>мнемических</a:t>
            </a:r>
            <a:r>
              <a:rPr lang="ru-RU" dirty="0" smtClean="0">
                <a:latin typeface="Times New Roman" panose="02020603050405020304" pitchFamily="18" charset="0"/>
                <a:cs typeface="Times New Roman" panose="02020603050405020304" pitchFamily="18" charset="0"/>
              </a:rPr>
              <a:t> процессов, развитие двигательных функций.</a:t>
            </a:r>
          </a:p>
          <a:p>
            <a:pPr algn="just"/>
            <a:r>
              <a:rPr lang="ru-RU" dirty="0" smtClean="0">
                <a:latin typeface="Times New Roman" panose="02020603050405020304" pitchFamily="18" charset="0"/>
                <a:cs typeface="Times New Roman" panose="02020603050405020304" pitchFamily="18" charset="0"/>
              </a:rPr>
              <a:t>Рассмотрим отдельные </a:t>
            </a:r>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приемы:</a:t>
            </a:r>
          </a:p>
          <a:p>
            <a:pPr algn="just"/>
            <a:r>
              <a:rPr lang="ru-RU" b="1" dirty="0" smtClean="0">
                <a:latin typeface="Times New Roman" panose="02020603050405020304" pitchFamily="18" charset="0"/>
                <a:cs typeface="Times New Roman" panose="02020603050405020304" pitchFamily="18" charset="0"/>
              </a:rPr>
              <a:t>Методика, направленная на оптимизацию распределения внимания. </a:t>
            </a:r>
          </a:p>
          <a:p>
            <a:pPr algn="just"/>
            <a:r>
              <a:rPr lang="ru-RU" dirty="0" smtClean="0">
                <a:latin typeface="Times New Roman" panose="02020603050405020304" pitchFamily="18" charset="0"/>
                <a:cs typeface="Times New Roman" panose="02020603050405020304" pitchFamily="18" charset="0"/>
              </a:rPr>
              <a:t>Оборудование: цифровые и буквенные таблицы </a:t>
            </a:r>
            <a:r>
              <a:rPr lang="ru-RU" dirty="0" err="1" smtClean="0">
                <a:latin typeface="Times New Roman" panose="02020603050405020304" pitchFamily="18" charset="0"/>
                <a:cs typeface="Times New Roman" panose="02020603050405020304" pitchFamily="18" charset="0"/>
              </a:rPr>
              <a:t>Шульте</a:t>
            </a:r>
            <a:r>
              <a:rPr lang="ru-RU" dirty="0" smtClean="0">
                <a:latin typeface="Times New Roman" panose="02020603050405020304" pitchFamily="18" charset="0"/>
                <a:cs typeface="Times New Roman" panose="02020603050405020304" pitchFamily="18" charset="0"/>
              </a:rPr>
              <a:t>, секундомеры. Каждому ребенку группы из 2–4 человек предлагаются таблица и секундомер. По команде психолога каждый участник находит цифры и называет их в прямом порядке от 1 до 25 и фиксирует  время выполнения задания. Затем дети меняются таблицами, фиксируют время выполнения заданий.</a:t>
            </a:r>
          </a:p>
          <a:p>
            <a:pPr algn="just"/>
            <a:r>
              <a:rPr lang="ru-RU" dirty="0" smtClean="0">
                <a:latin typeface="Times New Roman" panose="02020603050405020304" pitchFamily="18" charset="0"/>
                <a:cs typeface="Times New Roman" panose="02020603050405020304" pitchFamily="18" charset="0"/>
              </a:rPr>
              <a:t>На следующем этапе детям предлагаются буквенные таблицы, фиксируется время выполнения заданий. Затем подводятся итоги. Дети самостоятельно составляют кривую эффективности работы, фиксируя время выполнения заданий при каждом предъявлении, и коллективно обсуждают результаты. После окончания работы детям предлагается домашнее задание: самостоятельно составить цифровые и буквенные таблицы и принести их на следующее занятие.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4185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На последующих занятиях дети поочередно выполняют задания на составленных таблицах и фиксируют время их выполнения. На следующих занятиях детям предлагаются задания на переключение внимания, фиксируется время выполнения заданий.</a:t>
            </a:r>
          </a:p>
          <a:p>
            <a:pPr algn="just"/>
            <a:r>
              <a:rPr lang="ru-RU" dirty="0" smtClean="0">
                <a:latin typeface="Times New Roman" panose="02020603050405020304" pitchFamily="18" charset="0"/>
                <a:cs typeface="Times New Roman" panose="02020603050405020304" pitchFamily="18" charset="0"/>
              </a:rPr>
              <a:t>Для детей с дисфункцией задних отделов мозга, относящейся ко второму блоку, коррекционные занятия должны быть направлены на развитие речевых функций, зрительно-пространственных функций, формирование памяти по модально-специфическому типу (слухоречевой, зрительной, двигательной).</a:t>
            </a:r>
          </a:p>
          <a:p>
            <a:pPr algn="just"/>
            <a:r>
              <a:rPr lang="ru-RU" dirty="0" smtClean="0">
                <a:latin typeface="Times New Roman" panose="02020603050405020304" pitchFamily="18" charset="0"/>
                <a:cs typeface="Times New Roman" panose="02020603050405020304" pitchFamily="18" charset="0"/>
              </a:rPr>
              <a:t>Опыт нашей работы показал высокую эффективность методики, направленной на оптимизацию параметров слухоречевой памяти, предложенную Ю. В. </a:t>
            </a:r>
            <a:r>
              <a:rPr lang="ru-RU" dirty="0" err="1" smtClean="0">
                <a:latin typeface="Times New Roman" panose="02020603050405020304" pitchFamily="18" charset="0"/>
                <a:cs typeface="Times New Roman" panose="02020603050405020304" pitchFamily="18" charset="0"/>
              </a:rPr>
              <a:t>Микадзе</a:t>
            </a:r>
            <a:r>
              <a:rPr lang="ru-RU" dirty="0" smtClean="0">
                <a:latin typeface="Times New Roman" panose="02020603050405020304" pitchFamily="18" charset="0"/>
                <a:cs typeface="Times New Roman" panose="02020603050405020304" pitchFamily="18" charset="0"/>
              </a:rPr>
              <a:t> и Н. К. Корсаковой (1994, с. 43).</a:t>
            </a:r>
          </a:p>
          <a:p>
            <a:pPr algn="just"/>
            <a:r>
              <a:rPr lang="ru-RU" b="1" dirty="0" smtClean="0">
                <a:latin typeface="Times New Roman" panose="02020603050405020304" pitchFamily="18" charset="0"/>
                <a:cs typeface="Times New Roman" panose="02020603050405020304" pitchFamily="18" charset="0"/>
              </a:rPr>
              <a:t>Методика подбора слов, совпадающих по ритмическому признаку (игра в рифму). </a:t>
            </a:r>
          </a:p>
          <a:p>
            <a:pPr algn="just"/>
            <a:r>
              <a:rPr lang="ru-RU" dirty="0" smtClean="0">
                <a:latin typeface="Times New Roman" panose="02020603050405020304" pitchFamily="18" charset="0"/>
                <a:cs typeface="Times New Roman" panose="02020603050405020304" pitchFamily="18" charset="0"/>
              </a:rPr>
              <a:t>На первом этапе психолог предъявляет детям таблицы с изображением различных предметов (около 20). Предлагается в ответ на показанную и названную психологом картинку найти предмет и назвать соответствующее ему слово, близкое по звучанию («утка-дудка», «коза-стрекоза»). Спустя 10–15 минут детям предлагается вспомнить с опорой на таблицы, какие слова участвовали в игре. На втором этапе (через10–15 мин.) детям предлагается поиск созвучных слов без наглядной опоры, а на слух, в ответ на заданное психологом слово. Затем детям предлагается домашнее задание по составлению рифмующихся пар слов в устной форме. Данная методика направлена не только на расширение слухоречевой памяти, а также на развитие функции анализа звукового состава слова, тренировку параметра удержания в памяти словесных стимулов в условиях интерференции.</a:t>
            </a:r>
          </a:p>
          <a:p>
            <a:pPr algn="just"/>
            <a:r>
              <a:rPr lang="ru-RU" b="1" dirty="0" smtClean="0">
                <a:latin typeface="Times New Roman" panose="02020603050405020304" pitchFamily="18" charset="0"/>
                <a:cs typeface="Times New Roman" panose="02020603050405020304" pitchFamily="18" charset="0"/>
              </a:rPr>
              <a:t>Методика зрительно-двигательного восприятия и воспроизведения букв и цифр.</a:t>
            </a:r>
          </a:p>
          <a:p>
            <a:pPr algn="just"/>
            <a:r>
              <a:rPr lang="ru-RU" dirty="0" smtClean="0">
                <a:latin typeface="Times New Roman" panose="02020603050405020304" pitchFamily="18" charset="0"/>
                <a:cs typeface="Times New Roman" panose="02020603050405020304" pitchFamily="18" charset="0"/>
              </a:rPr>
              <a:t>Группе детей из 2–4 человек психолог предлагает буквы и цифры, которые он «пишет в воздухе». Дети поочередно называют их. Затем детям предлагаются отдельные слоги и простые слова. Дети записывают эти слова на отдельных карточках. На втором этапе дети поочередно выполняют роль учителя и предлагают группе цифры, буквы, слоги и слова, предварительно написанные ими в тетради. Участники группы читают их и записывают. После этого дети проверяют выполнение заданий. На последующих этапах детям предлагаются пластмассовые буквы и цифра на ощупь. Ребенок должен не только назвать их, но и свободной рукой обвести указательным пальцем осязаемую букву.</a:t>
            </a:r>
          </a:p>
        </p:txBody>
      </p:sp>
    </p:spTree>
    <p:extLst>
      <p:ext uri="{BB962C8B-B14F-4D97-AF65-F5344CB8AC3E}">
        <p14:creationId xmlns:p14="http://schemas.microsoft.com/office/powerpoint/2010/main" val="2419983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Методика зрительно-двигательного восприятия и воспроизведения схемы.</a:t>
            </a:r>
          </a:p>
          <a:p>
            <a:pPr algn="just"/>
            <a:r>
              <a:rPr lang="ru-RU" dirty="0" smtClean="0">
                <a:latin typeface="Times New Roman" panose="02020603050405020304" pitchFamily="18" charset="0"/>
                <a:cs typeface="Times New Roman" panose="02020603050405020304" pitchFamily="18" charset="0"/>
              </a:rPr>
              <a:t>Детям предлагаются карты со схематическим изображением человека. Фигурки отличаются друг от друга различным положением рук, ног. Ребенку предлагается запомнить позу человека сначала на двух карточках и воспроизвести ее, затем число объектов увеличивается до 9. Ребенок не только должен запомнить позы, но и воспроизвести их в той последовательности, в которой они изображены на карточках. Занятия можно проводить как в группе, так и индивидуально.</a:t>
            </a:r>
          </a:p>
          <a:p>
            <a:pPr algn="just"/>
            <a:r>
              <a:rPr lang="ru-RU" b="1" dirty="0" smtClean="0">
                <a:latin typeface="Times New Roman" panose="02020603050405020304" pitchFamily="18" charset="0"/>
                <a:cs typeface="Times New Roman" panose="02020603050405020304" pitchFamily="18" charset="0"/>
              </a:rPr>
              <a:t>Методика запоминания последовательности движений.</a:t>
            </a:r>
          </a:p>
          <a:p>
            <a:pPr algn="just"/>
            <a:r>
              <a:rPr lang="ru-RU" dirty="0" smtClean="0">
                <a:latin typeface="Times New Roman" panose="02020603050405020304" pitchFamily="18" charset="0"/>
                <a:cs typeface="Times New Roman" panose="02020603050405020304" pitchFamily="18" charset="0"/>
              </a:rPr>
              <a:t>Психолог показывает ребенку три положения руки на плоскости стола, последовательно сменяющих друг друга. Ладонь на плоскости, ладонь, сжатая в кулак; ладонь ребром на плоскости стола; распрямленная ладонь на плоскости стола (кулак-ребро-ладонь). Ребенок выполняет пробу сначала вместе с психологом, затем по памяти в течение 8–10 повторений моторной программы. Проба выполняется сначала правой рукой, затем – левой, а затем обеими руками вместе. Если у</a:t>
            </a:r>
          </a:p>
          <a:p>
            <a:pPr algn="just"/>
            <a:r>
              <a:rPr lang="ru-RU" dirty="0" smtClean="0">
                <a:latin typeface="Times New Roman" panose="02020603050405020304" pitchFamily="18" charset="0"/>
                <a:cs typeface="Times New Roman" panose="02020603050405020304" pitchFamily="18" charset="0"/>
              </a:rPr>
              <a:t>ребенка возникают затруднения, то рекомендуется произносить вслух команду: «кулак-ребро-ладонь». Домашнее задание: придумать программу из 4 и больше движений руки и представить ее на следующем занятии.</a:t>
            </a:r>
          </a:p>
          <a:p>
            <a:pPr algn="just"/>
            <a:r>
              <a:rPr lang="ru-RU" dirty="0" smtClean="0">
                <a:latin typeface="Times New Roman" panose="02020603050405020304" pitchFamily="18" charset="0"/>
                <a:cs typeface="Times New Roman" panose="02020603050405020304" pitchFamily="18" charset="0"/>
              </a:rPr>
              <a:t>Для детей с </a:t>
            </a:r>
            <a:r>
              <a:rPr lang="ru-RU" dirty="0" err="1" smtClean="0">
                <a:latin typeface="Times New Roman" panose="02020603050405020304" pitchFamily="18" charset="0"/>
                <a:cs typeface="Times New Roman" panose="02020603050405020304" pitchFamily="18" charset="0"/>
              </a:rPr>
              <a:t>дефицитарностью</a:t>
            </a:r>
            <a:r>
              <a:rPr lang="ru-RU" dirty="0" smtClean="0">
                <a:latin typeface="Times New Roman" panose="02020603050405020304" pitchFamily="18" charset="0"/>
                <a:cs typeface="Times New Roman" panose="02020603050405020304" pitchFamily="18" charset="0"/>
              </a:rPr>
              <a:t> лобных функций мозга (блок 3) коррекционная работа должна быть направлена на формирование регуляции деятельности и функций самоконтроля. Это успешно достигается в процессе обучения детей конструированию.</a:t>
            </a:r>
          </a:p>
          <a:p>
            <a:pPr algn="just"/>
            <a:r>
              <a:rPr lang="ru-RU" dirty="0" smtClean="0">
                <a:latin typeface="Times New Roman" panose="02020603050405020304" pitchFamily="18" charset="0"/>
                <a:cs typeface="Times New Roman" panose="02020603050405020304" pitchFamily="18" charset="0"/>
              </a:rPr>
              <a:t>Конструктивная деятельность включает в себя следующие структурные единицы:</a:t>
            </a:r>
          </a:p>
          <a:p>
            <a:pPr algn="just"/>
            <a:r>
              <a:rPr lang="ru-RU" dirty="0" smtClean="0">
                <a:latin typeface="Times New Roman" panose="02020603050405020304" pitchFamily="18" charset="0"/>
                <a:cs typeface="Times New Roman" panose="02020603050405020304" pitchFamily="18" charset="0"/>
              </a:rPr>
              <a:t>– формулирование задачи;</a:t>
            </a:r>
          </a:p>
          <a:p>
            <a:pPr algn="just"/>
            <a:r>
              <a:rPr lang="ru-RU" dirty="0" smtClean="0">
                <a:latin typeface="Times New Roman" panose="02020603050405020304" pitchFamily="18" charset="0"/>
                <a:cs typeface="Times New Roman" panose="02020603050405020304" pitchFamily="18" charset="0"/>
              </a:rPr>
              <a:t>– ориентировочно-исследовательские действия;</a:t>
            </a:r>
          </a:p>
          <a:p>
            <a:pPr algn="just"/>
            <a:r>
              <a:rPr lang="ru-RU" dirty="0" smtClean="0">
                <a:latin typeface="Times New Roman" panose="02020603050405020304" pitchFamily="18" charset="0"/>
                <a:cs typeface="Times New Roman" panose="02020603050405020304" pitchFamily="18" charset="0"/>
              </a:rPr>
              <a:t>– выбор стратегии и тактики решения задачи;</a:t>
            </a:r>
          </a:p>
          <a:p>
            <a:pPr algn="just"/>
            <a:r>
              <a:rPr lang="ru-RU" dirty="0" smtClean="0">
                <a:latin typeface="Times New Roman" panose="02020603050405020304" pitchFamily="18" charset="0"/>
                <a:cs typeface="Times New Roman" panose="02020603050405020304" pitchFamily="18" charset="0"/>
              </a:rPr>
              <a:t>– решение задачи;</a:t>
            </a:r>
          </a:p>
          <a:p>
            <a:pPr algn="just"/>
            <a:r>
              <a:rPr lang="ru-RU" dirty="0" smtClean="0">
                <a:latin typeface="Times New Roman" panose="02020603050405020304" pitchFamily="18" charset="0"/>
                <a:cs typeface="Times New Roman" panose="02020603050405020304" pitchFamily="18" charset="0"/>
              </a:rPr>
              <a:t>– контролирующие деятельность действия.</a:t>
            </a:r>
          </a:p>
          <a:p>
            <a:pPr algn="just"/>
            <a:r>
              <a:rPr lang="ru-RU" dirty="0" smtClean="0">
                <a:latin typeface="Times New Roman" panose="02020603050405020304" pitchFamily="18" charset="0"/>
                <a:cs typeface="Times New Roman" panose="02020603050405020304" pitchFamily="18" charset="0"/>
              </a:rPr>
              <a:t>В наших исследованиях было выявлено несколько групп детей в зависимости от качества выполнения конструктивных проб. У детей первой группы была сохранена почти вся структура конструктивной деятельности, а именно: ориентировочная основа действия, умение удерживать конечную цель и создавать общую схему построения.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42336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Однако эффективность выполнения конструктивных заданий у них была снижена в связи с недоразвитием пространственного синтеза. Такие ошибки наблюдались у детей с выраженной парциальной недостаточностью теменно-затылочных структур мозга.</a:t>
            </a:r>
          </a:p>
          <a:p>
            <a:pPr algn="just"/>
            <a:r>
              <a:rPr lang="ru-RU" dirty="0" err="1" smtClean="0">
                <a:latin typeface="Times New Roman" panose="02020603050405020304" pitchFamily="18" charset="0"/>
                <a:cs typeface="Times New Roman" panose="02020603050405020304" pitchFamily="18" charset="0"/>
              </a:rPr>
              <a:t>Психокоррекционный</a:t>
            </a:r>
            <a:r>
              <a:rPr lang="ru-RU" dirty="0" smtClean="0">
                <a:latin typeface="Times New Roman" panose="02020603050405020304" pitchFamily="18" charset="0"/>
                <a:cs typeface="Times New Roman" panose="02020603050405020304" pitchFamily="18" charset="0"/>
              </a:rPr>
              <a:t> процесс для детей этой группы должен быть направлен на формирование пространственного анализа и синтеза. Это успешно достигалось в процессе специальных занятий, направленных на поэтапное развитие восприятия формы предмета (узнавание фигур </a:t>
            </a:r>
            <a:r>
              <a:rPr lang="ru-RU" dirty="0" err="1" smtClean="0">
                <a:latin typeface="Times New Roman" panose="02020603050405020304" pitchFamily="18" charset="0"/>
                <a:cs typeface="Times New Roman" panose="02020603050405020304" pitchFamily="18" charset="0"/>
              </a:rPr>
              <a:t>Польмейметера</a:t>
            </a:r>
            <a:r>
              <a:rPr lang="ru-RU" dirty="0" smtClean="0">
                <a:latin typeface="Times New Roman" panose="02020603050405020304" pitchFamily="18" charset="0"/>
                <a:cs typeface="Times New Roman" panose="02020603050405020304" pitchFamily="18" charset="0"/>
              </a:rPr>
              <a:t>, рисование незаконченных форм, лепка фигур с различными формами, сложение специальных форм из мозаики, осязательное восприятие предметов различной формы и пр.).</a:t>
            </a:r>
          </a:p>
          <a:p>
            <a:pPr algn="just"/>
            <a:r>
              <a:rPr lang="ru-RU" dirty="0" smtClean="0">
                <a:latin typeface="Times New Roman" panose="02020603050405020304" pitchFamily="18" charset="0"/>
                <a:cs typeface="Times New Roman" panose="02020603050405020304" pitchFamily="18" charset="0"/>
              </a:rPr>
              <a:t>У детей второй группы наблюдались существенные трудности в предварительной ориентировке в задании. Они предварительно не обследуют образцы, а сразу приступают к конструированию, используя метод проб и ошибок, не контролируют свои действия. </a:t>
            </a:r>
          </a:p>
          <a:p>
            <a:pPr algn="just"/>
            <a:r>
              <a:rPr lang="ru-RU" dirty="0" smtClean="0">
                <a:latin typeface="Times New Roman" panose="02020603050405020304" pitchFamily="18" charset="0"/>
                <a:cs typeface="Times New Roman" panose="02020603050405020304" pitchFamily="18" charset="0"/>
              </a:rPr>
              <a:t>У детей третьей группы наблюдались трудности как в предварительной ориентировке в задании, так и в пространственном синтезе.</a:t>
            </a:r>
          </a:p>
          <a:p>
            <a:pPr algn="just"/>
            <a:r>
              <a:rPr lang="ru-RU" dirty="0" smtClean="0">
                <a:latin typeface="Times New Roman" panose="02020603050405020304" pitchFamily="18" charset="0"/>
                <a:cs typeface="Times New Roman" panose="02020603050405020304" pitchFamily="18" charset="0"/>
              </a:rPr>
              <a:t>Дети второй группы обучались предварительному обследованию образцов-моделей.</a:t>
            </a:r>
          </a:p>
          <a:p>
            <a:pPr algn="just"/>
            <a:r>
              <a:rPr lang="ru-RU" dirty="0" smtClean="0">
                <a:latin typeface="Times New Roman" panose="02020603050405020304" pitchFamily="18" charset="0"/>
                <a:cs typeface="Times New Roman" panose="02020603050405020304" pitchFamily="18" charset="0"/>
              </a:rPr>
              <a:t>Психолог обращал внимание на структуру образца-модели, предлагал ребенку его ощупать, выделить в нем существенные компоненты, предварительно подобрать детали для постройки. При таком способе работы эффективность выполнения заданий значительно улучшалась.</a:t>
            </a:r>
          </a:p>
          <a:p>
            <a:pPr algn="just"/>
            <a:r>
              <a:rPr lang="ru-RU" dirty="0" smtClean="0">
                <a:latin typeface="Times New Roman" panose="02020603050405020304" pitchFamily="18" charset="0"/>
                <a:cs typeface="Times New Roman" panose="02020603050405020304" pitchFamily="18" charset="0"/>
              </a:rPr>
              <a:t>Опыт нашей работы показывает высокую эффективность групповых форм при нейропсихологической коррекции детей с ЗПР. При формировании группы необходимо учитывать структуру дефекта ребенка, степень его тяжести, а также возрастные особенности. </a:t>
            </a:r>
          </a:p>
          <a:p>
            <a:pPr algn="just"/>
            <a:r>
              <a:rPr lang="ru-RU" dirty="0" smtClean="0">
                <a:latin typeface="Times New Roman" panose="02020603050405020304" pitchFamily="18" charset="0"/>
                <a:cs typeface="Times New Roman" panose="02020603050405020304" pitchFamily="18" charset="0"/>
              </a:rPr>
              <a:t>Желательно формировать группу с одинаковой клинической формой ЗПР. Индивидуальную форму работы целесообразно использовать с детьми с выраженной парциальной </a:t>
            </a:r>
            <a:r>
              <a:rPr lang="ru-RU" dirty="0" err="1" smtClean="0">
                <a:latin typeface="Times New Roman" panose="02020603050405020304" pitchFamily="18" charset="0"/>
                <a:cs typeface="Times New Roman" panose="02020603050405020304" pitchFamily="18" charset="0"/>
              </a:rPr>
              <a:t>несформированностью</a:t>
            </a:r>
            <a:r>
              <a:rPr lang="ru-RU" dirty="0" smtClean="0">
                <a:latin typeface="Times New Roman" panose="02020603050405020304" pitchFamily="18" charset="0"/>
                <a:cs typeface="Times New Roman" panose="02020603050405020304" pitchFamily="18" charset="0"/>
              </a:rPr>
              <a:t> высших корковых функций. Продолжительность занятий по нейропсихологической коррекции при индивидуальной форме работы 30–40 минут, при групповой – 40–60 минут. Особое значение в процессе занятий играет развитие самостоятельности и активности. Это достигается с помощью выполнения домашних заданий, где ребенку предлагается самому придумать задачи и предложить их на занятии.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965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Основной целью психологической коррекции детей и подростков с задержкой психического развития является оптимизация их интеллектуальной деятельности за счет стимуляции их психических процессов и формирования позитивной мотивации на познавательную деятельность.</a:t>
            </a:r>
          </a:p>
          <a:p>
            <a:pPr algn="just"/>
            <a:r>
              <a:rPr lang="ru-RU" dirty="0" smtClean="0">
                <a:latin typeface="Times New Roman" panose="02020603050405020304" pitchFamily="18" charset="0"/>
                <a:cs typeface="Times New Roman" panose="02020603050405020304" pitchFamily="18" charset="0"/>
              </a:rPr>
              <a:t>Важным принципом психологической коррекции познавательных процессов и личности детей является учет формы и степени тяжести задержки психического развития. Например, у детей с психофизическим инфантилизмом в структуре познавательного дефекта определяющая роль принадлежит недоразвитию </a:t>
            </a:r>
            <a:r>
              <a:rPr lang="ru-RU" dirty="0" err="1" smtClean="0">
                <a:latin typeface="Times New Roman" panose="02020603050405020304" pitchFamily="18" charset="0"/>
                <a:cs typeface="Times New Roman" panose="02020603050405020304" pitchFamily="18" charset="0"/>
              </a:rPr>
              <a:t>мотивационнои</a:t>
            </a:r>
            <a:r>
              <a:rPr lang="ru-RU" dirty="0" smtClean="0">
                <a:latin typeface="Times New Roman" panose="02020603050405020304" pitchFamily="18" charset="0"/>
                <a:cs typeface="Times New Roman" panose="02020603050405020304" pitchFamily="18" charset="0"/>
              </a:rPr>
              <a:t> стороны учебной деятельности. Поэтому </a:t>
            </a:r>
            <a:r>
              <a:rPr lang="ru-RU" dirty="0" err="1" smtClean="0">
                <a:latin typeface="Times New Roman" panose="02020603050405020304" pitchFamily="18" charset="0"/>
                <a:cs typeface="Times New Roman" panose="02020603050405020304" pitchFamily="18" charset="0"/>
              </a:rPr>
              <a:t>психокоррекционный</a:t>
            </a:r>
            <a:r>
              <a:rPr lang="ru-RU" dirty="0" smtClean="0">
                <a:latin typeface="Times New Roman" panose="02020603050405020304" pitchFamily="18" charset="0"/>
                <a:cs typeface="Times New Roman" panose="02020603050405020304" pitchFamily="18" charset="0"/>
              </a:rPr>
              <a:t> процесс должен быть направлен на развитие познавательных мотивов. У детей с ЗПР церебрально-органического генеза наблюдается тотальное недоразвитие предпосылок интеллекта: зрительно-пространственного восприятия, памяти, внимания. В связи с этим коррекционный процесс должен быть направлен на формирование этих психических процессов, на развитие навыков самоконтроля и регуляции деятельности.</a:t>
            </a:r>
          </a:p>
          <a:p>
            <a:pPr algn="just"/>
            <a:r>
              <a:rPr lang="ru-RU" dirty="0" smtClean="0">
                <a:latin typeface="Times New Roman" panose="02020603050405020304" pitchFamily="18" charset="0"/>
                <a:cs typeface="Times New Roman" panose="02020603050405020304" pitchFamily="18" charset="0"/>
              </a:rPr>
              <a:t>Для удобства анализа нарушения познавательной деятельности целесообразно выделить три основных блока </a:t>
            </a:r>
            <a:r>
              <a:rPr lang="ru-RU" dirty="0" err="1" smtClean="0">
                <a:latin typeface="Times New Roman" panose="02020603050405020304" pitchFamily="18" charset="0"/>
                <a:cs typeface="Times New Roman" panose="02020603050405020304" pitchFamily="18" charset="0"/>
              </a:rPr>
              <a:t>психокоррекционного</a:t>
            </a:r>
            <a:r>
              <a:rPr lang="ru-RU" dirty="0" smtClean="0">
                <a:latin typeface="Times New Roman" panose="02020603050405020304" pitchFamily="18" charset="0"/>
                <a:cs typeface="Times New Roman" panose="02020603050405020304" pitchFamily="18" charset="0"/>
              </a:rPr>
              <a:t> процесса: мотивационный, регуляторный и блок контроля.</a:t>
            </a:r>
          </a:p>
          <a:p>
            <a:pPr algn="just"/>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занятия с детьми с ЗПР по развитию познавательных процессов могут проводиться как индивидуально, так и в группе. Важным является единство требований к ребенку со стороны педагога, психолога и других специалистов. Это успешно достигается при тщательном соблюдении режима дня, четкой организации повседневной жизни ребенка, чтобы исключить возможность </a:t>
            </a:r>
            <a:r>
              <a:rPr lang="ru-RU" dirty="0" err="1" smtClean="0">
                <a:latin typeface="Times New Roman" panose="02020603050405020304" pitchFamily="18" charset="0"/>
                <a:cs typeface="Times New Roman" panose="02020603050405020304" pitchFamily="18" charset="0"/>
              </a:rPr>
              <a:t>незавершения</a:t>
            </a:r>
            <a:r>
              <a:rPr lang="ru-RU" dirty="0" smtClean="0">
                <a:latin typeface="Times New Roman" panose="02020603050405020304" pitchFamily="18" charset="0"/>
                <a:cs typeface="Times New Roman" panose="02020603050405020304" pitchFamily="18" charset="0"/>
              </a:rPr>
              <a:t> начатых ребенком действий. </a:t>
            </a:r>
          </a:p>
          <a:p>
            <a:pPr algn="just"/>
            <a:r>
              <a:rPr lang="ru-RU" dirty="0" smtClean="0">
                <a:latin typeface="Times New Roman" panose="02020603050405020304" pitchFamily="18" charset="0"/>
                <a:cs typeface="Times New Roman" panose="02020603050405020304" pitchFamily="18" charset="0"/>
              </a:rPr>
              <a:t>Произвольное внимание как специфическая высшая психическая функция проявляется у ребенка в способности контролировать, регулировать ход выполнения деятельности и ее результаты. В связи с этим возникает необходимость психологической коррекции внимания у детей в процессе деятельности, доступной им (игровой, учебной, общения). Опыт нашей работы показывает, что коррекция внимания успешно проводится в процессе группового взаимодействия детей в игре или на уроке. Кроме того, эти занятия может проводить не только психолог, но и учитель во время урока. Систематическое применение описанных ниже психотехнических приемов способствует формированию свойств внимания у детей. Как уже отмечалось, при всех формах ЗПР наблюдается недоразвитие внимания. Специальные исследования психологов и педагогов показали, что различные свойства внимания оказывают неодинаковое влияние на успешность обучения детей по разным предметам.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1432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543274668"/>
              </p:ext>
            </p:extLst>
          </p:nvPr>
        </p:nvGraphicFramePr>
        <p:xfrm>
          <a:off x="27296" y="382137"/>
          <a:ext cx="12164703" cy="6156960"/>
        </p:xfrm>
        <a:graphic>
          <a:graphicData uri="http://schemas.openxmlformats.org/drawingml/2006/table">
            <a:tbl>
              <a:tblPr firstRow="1" bandRow="1">
                <a:tableStyleId>{5C22544A-7EE6-4342-B048-85BDC9FD1C3A}</a:tableStyleId>
              </a:tblPr>
              <a:tblGrid>
                <a:gridCol w="1830694"/>
                <a:gridCol w="3318713"/>
                <a:gridCol w="5040039"/>
                <a:gridCol w="1975257"/>
              </a:tblGrid>
              <a:tr h="370840">
                <a:tc>
                  <a:txBody>
                    <a:bodyPr/>
                    <a:lstStyle/>
                    <a:p>
                      <a:pPr algn="ctr"/>
                      <a:r>
                        <a:rPr lang="ru-RU" sz="1400" dirty="0" smtClean="0">
                          <a:latin typeface="Times New Roman" panose="02020603050405020304" pitchFamily="18" charset="0"/>
                          <a:cs typeface="Times New Roman" panose="02020603050405020304" pitchFamily="18" charset="0"/>
                        </a:rPr>
                        <a:t>Наименование</a:t>
                      </a:r>
                    </a:p>
                    <a:p>
                      <a:pPr algn="ctr"/>
                      <a:r>
                        <a:rPr lang="ru-RU" sz="1400" dirty="0" smtClean="0">
                          <a:latin typeface="Times New Roman" panose="02020603050405020304" pitchFamily="18" charset="0"/>
                          <a:cs typeface="Times New Roman" panose="02020603050405020304" pitchFamily="18" charset="0"/>
                        </a:rPr>
                        <a:t>блока</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ru-RU" sz="1400" dirty="0" smtClean="0">
                          <a:latin typeface="Times New Roman" panose="02020603050405020304" pitchFamily="18" charset="0"/>
                          <a:cs typeface="Times New Roman" panose="02020603050405020304" pitchFamily="18" charset="0"/>
                        </a:rPr>
                        <a:t>Содержание блока</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ru-RU" sz="1400" dirty="0" err="1" smtClean="0">
                          <a:latin typeface="Times New Roman" panose="02020603050405020304" pitchFamily="18" charset="0"/>
                          <a:cs typeface="Times New Roman" panose="02020603050405020304" pitchFamily="18" charset="0"/>
                        </a:rPr>
                        <a:t>Психокоррекционные</a:t>
                      </a:r>
                      <a:r>
                        <a:rPr lang="ru-RU" sz="1400" dirty="0" smtClean="0">
                          <a:latin typeface="Times New Roman" panose="02020603050405020304" pitchFamily="18" charset="0"/>
                          <a:cs typeface="Times New Roman" panose="02020603050405020304" pitchFamily="18" charset="0"/>
                        </a:rPr>
                        <a:t> задачи</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ru-RU" sz="1400" dirty="0" smtClean="0">
                          <a:latin typeface="Times New Roman" panose="02020603050405020304" pitchFamily="18" charset="0"/>
                          <a:cs typeface="Times New Roman" panose="02020603050405020304" pitchFamily="18" charset="0"/>
                        </a:rPr>
                        <a:t>Формы ЗПР</a:t>
                      </a:r>
                      <a:endParaRPr lang="ru-RU" sz="1400" dirty="0">
                        <a:latin typeface="Times New Roman" panose="02020603050405020304" pitchFamily="18" charset="0"/>
                        <a:cs typeface="Times New Roman" panose="02020603050405020304" pitchFamily="18" charset="0"/>
                      </a:endParaRPr>
                    </a:p>
                  </a:txBody>
                  <a:tcPr/>
                </a:tc>
              </a:tr>
              <a:tr h="370840">
                <a:tc>
                  <a:txBody>
                    <a:bodyPr/>
                    <a:lstStyle/>
                    <a:p>
                      <a:pPr algn="ctr"/>
                      <a:r>
                        <a:rPr lang="ru-RU" sz="1600" dirty="0" smtClean="0">
                          <a:latin typeface="Times New Roman" panose="02020603050405020304" pitchFamily="18" charset="0"/>
                          <a:cs typeface="Times New Roman" panose="02020603050405020304" pitchFamily="18" charset="0"/>
                        </a:rPr>
                        <a:t>1 </a:t>
                      </a:r>
                    </a:p>
                    <a:p>
                      <a:r>
                        <a:rPr lang="ru-RU" sz="1600" dirty="0" smtClean="0">
                          <a:latin typeface="Times New Roman" panose="02020603050405020304" pitchFamily="18" charset="0"/>
                          <a:cs typeface="Times New Roman" panose="02020603050405020304" pitchFamily="18" charset="0"/>
                        </a:rPr>
                        <a:t>Мотивационный</a:t>
                      </a:r>
                    </a:p>
                    <a:p>
                      <a:r>
                        <a:rPr lang="ru-RU" sz="1600" dirty="0" smtClean="0">
                          <a:latin typeface="Times New Roman" panose="02020603050405020304" pitchFamily="18" charset="0"/>
                          <a:cs typeface="Times New Roman" panose="02020603050405020304" pitchFamily="18" charset="0"/>
                        </a:rPr>
                        <a:t>блок</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2</a:t>
                      </a:r>
                    </a:p>
                    <a:p>
                      <a:r>
                        <a:rPr lang="ru-RU" sz="1600" smtClean="0">
                          <a:latin typeface="Times New Roman" panose="02020603050405020304" pitchFamily="18" charset="0"/>
                          <a:cs typeface="Times New Roman" panose="02020603050405020304" pitchFamily="18" charset="0"/>
                        </a:rPr>
                        <a:t>Неумение ребенка выделить, </a:t>
                      </a:r>
                    </a:p>
                    <a:p>
                      <a:r>
                        <a:rPr lang="ru-RU" sz="1600" smtClean="0">
                          <a:latin typeface="Times New Roman" panose="02020603050405020304" pitchFamily="18" charset="0"/>
                          <a:cs typeface="Times New Roman" panose="02020603050405020304" pitchFamily="18" charset="0"/>
                        </a:rPr>
                        <a:t>осознать и принять </a:t>
                      </a:r>
                      <a:r>
                        <a:rPr lang="ru-RU" sz="1600" dirty="0" smtClean="0">
                          <a:latin typeface="Times New Roman" panose="02020603050405020304" pitchFamily="18" charset="0"/>
                          <a:cs typeface="Times New Roman" panose="02020603050405020304" pitchFamily="18" charset="0"/>
                        </a:rPr>
                        <a:t>цели действия</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3</a:t>
                      </a:r>
                    </a:p>
                    <a:p>
                      <a:r>
                        <a:rPr lang="ru-RU" sz="1600" dirty="0" smtClean="0">
                          <a:latin typeface="Times New Roman" panose="02020603050405020304" pitchFamily="18" charset="0"/>
                          <a:cs typeface="Times New Roman" panose="02020603050405020304" pitchFamily="18" charset="0"/>
                        </a:rPr>
                        <a:t>Формирование познавательных мотивов: создать проблемные</a:t>
                      </a:r>
                    </a:p>
                    <a:p>
                      <a:r>
                        <a:rPr lang="ru-RU" sz="1600" dirty="0" smtClean="0">
                          <a:latin typeface="Times New Roman" panose="02020603050405020304" pitchFamily="18" charset="0"/>
                          <a:cs typeface="Times New Roman" panose="02020603050405020304" pitchFamily="18" charset="0"/>
                        </a:rPr>
                        <a:t>учебные ситуации; стимулировать активность ребенка на занятии. Обратить внимание на тип семейного воспитания.</a:t>
                      </a:r>
                    </a:p>
                    <a:p>
                      <a:r>
                        <a:rPr lang="ru-RU" sz="1600" dirty="0" smtClean="0">
                          <a:latin typeface="Times New Roman" panose="02020603050405020304" pitchFamily="18" charset="0"/>
                          <a:cs typeface="Times New Roman" panose="02020603050405020304" pitchFamily="18" charset="0"/>
                        </a:rPr>
                        <a:t>Приемы: создание игровых учебных ситуаций; дидактические и развивающие игры</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smtClean="0">
                          <a:latin typeface="Times New Roman" panose="02020603050405020304" pitchFamily="18" charset="0"/>
                          <a:cs typeface="Times New Roman" panose="02020603050405020304" pitchFamily="18" charset="0"/>
                        </a:rPr>
                        <a:t>4</a:t>
                      </a:r>
                    </a:p>
                    <a:p>
                      <a:r>
                        <a:rPr lang="ru-RU" sz="1600" dirty="0" smtClean="0">
                          <a:latin typeface="Times New Roman" panose="02020603050405020304" pitchFamily="18" charset="0"/>
                          <a:cs typeface="Times New Roman" panose="02020603050405020304" pitchFamily="18" charset="0"/>
                        </a:rPr>
                        <a:t>Психофизический</a:t>
                      </a:r>
                    </a:p>
                    <a:p>
                      <a:r>
                        <a:rPr lang="ru-RU" sz="1600" dirty="0" smtClean="0">
                          <a:latin typeface="Times New Roman" panose="02020603050405020304" pitchFamily="18" charset="0"/>
                          <a:cs typeface="Times New Roman" panose="02020603050405020304" pitchFamily="18" charset="0"/>
                        </a:rPr>
                        <a:t>инфантилизм</a:t>
                      </a:r>
                    </a:p>
                    <a:p>
                      <a:r>
                        <a:rPr lang="ru-RU" sz="1600" dirty="0" smtClean="0">
                          <a:latin typeface="Times New Roman" panose="02020603050405020304" pitchFamily="18" charset="0"/>
                          <a:cs typeface="Times New Roman" panose="02020603050405020304" pitchFamily="18" charset="0"/>
                        </a:rPr>
                        <a:t>Психогенные</a:t>
                      </a:r>
                    </a:p>
                    <a:p>
                      <a:r>
                        <a:rPr lang="ru-RU" sz="1600" dirty="0" smtClean="0">
                          <a:latin typeface="Times New Roman" panose="02020603050405020304" pitchFamily="18" charset="0"/>
                          <a:cs typeface="Times New Roman" panose="02020603050405020304" pitchFamily="18" charset="0"/>
                        </a:rPr>
                        <a:t>формы ЗПР</a:t>
                      </a:r>
                      <a:endParaRPr lang="ru-RU" sz="1600" dirty="0">
                        <a:latin typeface="Times New Roman" panose="02020603050405020304" pitchFamily="18" charset="0"/>
                        <a:cs typeface="Times New Roman" panose="02020603050405020304" pitchFamily="18" charset="0"/>
                      </a:endParaRPr>
                    </a:p>
                  </a:txBody>
                  <a:tcPr/>
                </a:tc>
              </a:tr>
              <a:tr h="370840">
                <a:tc>
                  <a:txBody>
                    <a:bodyPr/>
                    <a:lstStyle/>
                    <a:p>
                      <a:r>
                        <a:rPr lang="ru-RU" sz="1600" dirty="0" smtClean="0">
                          <a:latin typeface="Times New Roman" panose="02020603050405020304" pitchFamily="18" charset="0"/>
                          <a:cs typeface="Times New Roman" panose="02020603050405020304" pitchFamily="18" charset="0"/>
                        </a:rPr>
                        <a:t>Блок регуляции</a:t>
                      </a:r>
                      <a:endParaRPr lang="ru-RU" sz="1600" dirty="0">
                        <a:latin typeface="Times New Roman" panose="02020603050405020304" pitchFamily="18" charset="0"/>
                        <a:cs typeface="Times New Roman" panose="02020603050405020304" pitchFamily="18" charset="0"/>
                      </a:endParaRPr>
                    </a:p>
                  </a:txBody>
                  <a:tcPr/>
                </a:tc>
                <a:tc>
                  <a:txBody>
                    <a:bodyPr/>
                    <a:lstStyle/>
                    <a:p>
                      <a:r>
                        <a:rPr lang="ru-RU" sz="1600" dirty="0" smtClean="0">
                          <a:latin typeface="Times New Roman" panose="02020603050405020304" pitchFamily="18" charset="0"/>
                          <a:cs typeface="Times New Roman" panose="02020603050405020304" pitchFamily="18" charset="0"/>
                        </a:rPr>
                        <a:t>Неумение планировать свою </a:t>
                      </a:r>
                    </a:p>
                    <a:p>
                      <a:r>
                        <a:rPr lang="ru-RU" sz="1600" dirty="0" smtClean="0">
                          <a:latin typeface="Times New Roman" panose="02020603050405020304" pitchFamily="18" charset="0"/>
                          <a:cs typeface="Times New Roman" panose="02020603050405020304" pitchFamily="18" charset="0"/>
                        </a:rPr>
                        <a:t>деятельность во времени и по</a:t>
                      </a:r>
                    </a:p>
                    <a:p>
                      <a:r>
                        <a:rPr lang="ru-RU" sz="1600" dirty="0" smtClean="0">
                          <a:latin typeface="Times New Roman" panose="02020603050405020304" pitchFamily="18" charset="0"/>
                          <a:cs typeface="Times New Roman" panose="02020603050405020304" pitchFamily="18" charset="0"/>
                        </a:rPr>
                        <a:t>содержанию</a:t>
                      </a:r>
                      <a:endParaRPr lang="ru-RU" sz="1600" dirty="0">
                        <a:latin typeface="Times New Roman" panose="02020603050405020304" pitchFamily="18" charset="0"/>
                        <a:cs typeface="Times New Roman" panose="02020603050405020304" pitchFamily="18" charset="0"/>
                      </a:endParaRPr>
                    </a:p>
                  </a:txBody>
                  <a:tcPr/>
                </a:tc>
                <a:tc>
                  <a:txBody>
                    <a:bodyPr/>
                    <a:lstStyle/>
                    <a:p>
                      <a:r>
                        <a:rPr lang="ru-RU" sz="1600" dirty="0" smtClean="0">
                          <a:latin typeface="Times New Roman" panose="02020603050405020304" pitchFamily="18" charset="0"/>
                          <a:cs typeface="Times New Roman" panose="02020603050405020304" pitchFamily="18" charset="0"/>
                        </a:rPr>
                        <a:t>Обучить ребенка планированию своей деятельности во времени. Предварительно организовать ориентировки в заданиях. Предварительно проанализировать с ребенком используемые способы деятельности. Приемы: обучение детей</a:t>
                      </a:r>
                    </a:p>
                    <a:p>
                      <a:r>
                        <a:rPr lang="ru-RU" sz="1600" dirty="0" smtClean="0">
                          <a:latin typeface="Times New Roman" panose="02020603050405020304" pitchFamily="18" charset="0"/>
                          <a:cs typeface="Times New Roman" panose="02020603050405020304" pitchFamily="18" charset="0"/>
                        </a:rPr>
                        <a:t>продуктивным видам деятельности (конструированию, рисованию, лепке, моделированию)</a:t>
                      </a:r>
                      <a:endParaRPr lang="ru-RU" sz="1600" dirty="0">
                        <a:latin typeface="Times New Roman" panose="02020603050405020304" pitchFamily="18" charset="0"/>
                        <a:cs typeface="Times New Roman" panose="02020603050405020304" pitchFamily="18" charset="0"/>
                      </a:endParaRPr>
                    </a:p>
                  </a:txBody>
                  <a:tcPr/>
                </a:tc>
                <a:tc>
                  <a:txBody>
                    <a:bodyPr/>
                    <a:lstStyle/>
                    <a:p>
                      <a:r>
                        <a:rPr lang="ru-RU" sz="1600" dirty="0" smtClean="0">
                          <a:latin typeface="Times New Roman" panose="02020603050405020304" pitchFamily="18" charset="0"/>
                          <a:cs typeface="Times New Roman" panose="02020603050405020304" pitchFamily="18" charset="0"/>
                        </a:rPr>
                        <a:t>Соматогенные</a:t>
                      </a:r>
                    </a:p>
                    <a:p>
                      <a:r>
                        <a:rPr lang="ru-RU" sz="1600" dirty="0" smtClean="0">
                          <a:latin typeface="Times New Roman" panose="02020603050405020304" pitchFamily="18" charset="0"/>
                          <a:cs typeface="Times New Roman" panose="02020603050405020304" pitchFamily="18" charset="0"/>
                        </a:rPr>
                        <a:t>формы ЗПР</a:t>
                      </a:r>
                    </a:p>
                    <a:p>
                      <a:r>
                        <a:rPr lang="ru-RU" sz="1600" dirty="0" smtClean="0">
                          <a:latin typeface="Times New Roman" panose="02020603050405020304" pitchFamily="18" charset="0"/>
                          <a:cs typeface="Times New Roman" panose="02020603050405020304" pitchFamily="18" charset="0"/>
                        </a:rPr>
                        <a:t>Органический</a:t>
                      </a:r>
                    </a:p>
                    <a:p>
                      <a:r>
                        <a:rPr lang="ru-RU" sz="1600" dirty="0" smtClean="0">
                          <a:latin typeface="Times New Roman" panose="02020603050405020304" pitchFamily="18" charset="0"/>
                          <a:cs typeface="Times New Roman" panose="02020603050405020304" pitchFamily="18" charset="0"/>
                        </a:rPr>
                        <a:t>инфантилизм</a:t>
                      </a:r>
                    </a:p>
                    <a:p>
                      <a:r>
                        <a:rPr lang="ru-RU" sz="1600" dirty="0" smtClean="0">
                          <a:latin typeface="Times New Roman" panose="02020603050405020304" pitchFamily="18" charset="0"/>
                          <a:cs typeface="Times New Roman" panose="02020603050405020304" pitchFamily="18" charset="0"/>
                        </a:rPr>
                        <a:t>ЗПР церебрально-</a:t>
                      </a:r>
                    </a:p>
                    <a:p>
                      <a:r>
                        <a:rPr lang="ru-RU" sz="1600" dirty="0" smtClean="0">
                          <a:latin typeface="Times New Roman" panose="02020603050405020304" pitchFamily="18" charset="0"/>
                          <a:cs typeface="Times New Roman" panose="02020603050405020304" pitchFamily="18" charset="0"/>
                        </a:rPr>
                        <a:t>органического</a:t>
                      </a:r>
                    </a:p>
                    <a:p>
                      <a:r>
                        <a:rPr lang="ru-RU" sz="1600" dirty="0" smtClean="0">
                          <a:latin typeface="Times New Roman" panose="02020603050405020304" pitchFamily="18" charset="0"/>
                          <a:cs typeface="Times New Roman" panose="02020603050405020304" pitchFamily="18" charset="0"/>
                        </a:rPr>
                        <a:t>генеза</a:t>
                      </a:r>
                      <a:endParaRPr lang="ru-RU" sz="1600" dirty="0">
                        <a:latin typeface="Times New Roman" panose="02020603050405020304" pitchFamily="18" charset="0"/>
                        <a:cs typeface="Times New Roman" panose="02020603050405020304" pitchFamily="18" charset="0"/>
                      </a:endParaRPr>
                    </a:p>
                  </a:txBody>
                  <a:tcPr/>
                </a:tc>
              </a:tr>
              <a:tr h="370840">
                <a:tc>
                  <a:txBody>
                    <a:bodyPr/>
                    <a:lstStyle/>
                    <a:p>
                      <a:r>
                        <a:rPr lang="ru-RU" sz="1600" dirty="0" smtClean="0">
                          <a:latin typeface="Times New Roman" panose="02020603050405020304" pitchFamily="18" charset="0"/>
                          <a:cs typeface="Times New Roman" panose="02020603050405020304" pitchFamily="18" charset="0"/>
                        </a:rPr>
                        <a:t>Блок контроля</a:t>
                      </a:r>
                      <a:endParaRPr lang="ru-RU" sz="1600" dirty="0">
                        <a:latin typeface="Times New Roman" panose="02020603050405020304" pitchFamily="18" charset="0"/>
                        <a:cs typeface="Times New Roman" panose="02020603050405020304" pitchFamily="18" charset="0"/>
                      </a:endParaRPr>
                    </a:p>
                  </a:txBody>
                  <a:tcPr/>
                </a:tc>
                <a:tc>
                  <a:txBody>
                    <a:bodyPr/>
                    <a:lstStyle/>
                    <a:p>
                      <a:r>
                        <a:rPr lang="ru-RU" sz="1600" dirty="0" smtClean="0">
                          <a:latin typeface="Times New Roman" panose="02020603050405020304" pitchFamily="18" charset="0"/>
                          <a:cs typeface="Times New Roman" panose="02020603050405020304" pitchFamily="18" charset="0"/>
                        </a:rPr>
                        <a:t>Неумение ребенка контролировать</a:t>
                      </a:r>
                    </a:p>
                    <a:p>
                      <a:r>
                        <a:rPr lang="ru-RU" sz="1600" dirty="0" smtClean="0">
                          <a:latin typeface="Times New Roman" panose="02020603050405020304" pitchFamily="18" charset="0"/>
                          <a:cs typeface="Times New Roman" panose="02020603050405020304" pitchFamily="18" charset="0"/>
                        </a:rPr>
                        <a:t>свои действия и вносить необходимые </a:t>
                      </a:r>
                    </a:p>
                    <a:p>
                      <a:r>
                        <a:rPr lang="ru-RU" sz="1600" dirty="0" smtClean="0">
                          <a:latin typeface="Times New Roman" panose="02020603050405020304" pitchFamily="18" charset="0"/>
                          <a:cs typeface="Times New Roman" panose="02020603050405020304" pitchFamily="18" charset="0"/>
                        </a:rPr>
                        <a:t>коррективы</a:t>
                      </a:r>
                    </a:p>
                    <a:p>
                      <a:r>
                        <a:rPr lang="ru-RU" sz="1600" dirty="0" smtClean="0">
                          <a:latin typeface="Times New Roman" panose="02020603050405020304" pitchFamily="18" charset="0"/>
                          <a:cs typeface="Times New Roman" panose="02020603050405020304" pitchFamily="18" charset="0"/>
                        </a:rPr>
                        <a:t>по ходу их выполнения</a:t>
                      </a:r>
                      <a:endParaRPr lang="ru-RU" sz="1600" dirty="0">
                        <a:latin typeface="Times New Roman" panose="02020603050405020304" pitchFamily="18" charset="0"/>
                        <a:cs typeface="Times New Roman" panose="02020603050405020304" pitchFamily="18" charset="0"/>
                      </a:endParaRPr>
                    </a:p>
                  </a:txBody>
                  <a:tcPr/>
                </a:tc>
                <a:tc>
                  <a:txBody>
                    <a:bodyPr/>
                    <a:lstStyle/>
                    <a:p>
                      <a:r>
                        <a:rPr lang="ru-RU" sz="1600" dirty="0" smtClean="0">
                          <a:latin typeface="Times New Roman" panose="02020603050405020304" pitchFamily="18" charset="0"/>
                          <a:cs typeface="Times New Roman" panose="02020603050405020304" pitchFamily="18" charset="0"/>
                        </a:rPr>
                        <a:t>Обучить контролю по результатам. Обучить контролю по способу деятельности. Обучить контролю в процессе деятельности. Приемы: дидактические игры и упражнения на внимание, память, наблюдательность; обучение </a:t>
                      </a:r>
                    </a:p>
                    <a:p>
                      <a:r>
                        <a:rPr lang="ru-RU" sz="1600" dirty="0" smtClean="0">
                          <a:latin typeface="Times New Roman" panose="02020603050405020304" pitchFamily="18" charset="0"/>
                          <a:cs typeface="Times New Roman" panose="02020603050405020304" pitchFamily="18" charset="0"/>
                        </a:rPr>
                        <a:t>конструированию и рисованию по моделям</a:t>
                      </a:r>
                      <a:endParaRPr lang="ru-RU" sz="1600" dirty="0">
                        <a:latin typeface="Times New Roman" panose="02020603050405020304" pitchFamily="18" charset="0"/>
                        <a:cs typeface="Times New Roman" panose="02020603050405020304" pitchFamily="18" charset="0"/>
                      </a:endParaRPr>
                    </a:p>
                  </a:txBody>
                  <a:tcPr/>
                </a:tc>
                <a:tc>
                  <a:txBody>
                    <a:bodyPr/>
                    <a:lstStyle/>
                    <a:p>
                      <a:r>
                        <a:rPr lang="ru-RU" sz="1600" dirty="0" smtClean="0">
                          <a:latin typeface="Times New Roman" panose="02020603050405020304" pitchFamily="18" charset="0"/>
                          <a:cs typeface="Times New Roman" panose="02020603050405020304" pitchFamily="18" charset="0"/>
                        </a:rPr>
                        <a:t>ЗПР церебрально-</a:t>
                      </a:r>
                    </a:p>
                    <a:p>
                      <a:r>
                        <a:rPr lang="ru-RU" sz="1600" dirty="0" smtClean="0">
                          <a:latin typeface="Times New Roman" panose="02020603050405020304" pitchFamily="18" charset="0"/>
                          <a:cs typeface="Times New Roman" panose="02020603050405020304" pitchFamily="18" charset="0"/>
                        </a:rPr>
                        <a:t>органического</a:t>
                      </a:r>
                    </a:p>
                    <a:p>
                      <a:r>
                        <a:rPr lang="ru-RU" sz="1600" dirty="0" smtClean="0">
                          <a:latin typeface="Times New Roman" panose="02020603050405020304" pitchFamily="18" charset="0"/>
                          <a:cs typeface="Times New Roman" panose="02020603050405020304" pitchFamily="18" charset="0"/>
                        </a:rPr>
                        <a:t>генеза</a:t>
                      </a:r>
                    </a:p>
                    <a:p>
                      <a:r>
                        <a:rPr lang="ru-RU" sz="1600" dirty="0" smtClean="0">
                          <a:latin typeface="Times New Roman" panose="02020603050405020304" pitchFamily="18" charset="0"/>
                          <a:cs typeface="Times New Roman" panose="02020603050405020304" pitchFamily="18" charset="0"/>
                        </a:rPr>
                        <a:t>Соматогенная</a:t>
                      </a:r>
                    </a:p>
                    <a:p>
                      <a:r>
                        <a:rPr lang="ru-RU" sz="1600" dirty="0" smtClean="0">
                          <a:latin typeface="Times New Roman" panose="02020603050405020304" pitchFamily="18" charset="0"/>
                          <a:cs typeface="Times New Roman" panose="02020603050405020304" pitchFamily="18" charset="0"/>
                        </a:rPr>
                        <a:t>форма ЗПР</a:t>
                      </a:r>
                    </a:p>
                    <a:p>
                      <a:r>
                        <a:rPr lang="ru-RU" sz="1600" dirty="0" smtClean="0">
                          <a:latin typeface="Times New Roman" panose="02020603050405020304" pitchFamily="18" charset="0"/>
                          <a:cs typeface="Times New Roman" panose="02020603050405020304" pitchFamily="18" charset="0"/>
                        </a:rPr>
                        <a:t>Психогенная</a:t>
                      </a:r>
                    </a:p>
                    <a:p>
                      <a:r>
                        <a:rPr lang="ru-RU" sz="1600" dirty="0" smtClean="0">
                          <a:latin typeface="Times New Roman" panose="02020603050405020304" pitchFamily="18" charset="0"/>
                          <a:cs typeface="Times New Roman" panose="02020603050405020304" pitchFamily="18" charset="0"/>
                        </a:rPr>
                        <a:t>форма ЗПР</a:t>
                      </a:r>
                      <a:endParaRPr lang="ru-RU" sz="1600" dirty="0">
                        <a:latin typeface="Times New Roman" panose="02020603050405020304" pitchFamily="18" charset="0"/>
                        <a:cs typeface="Times New Roman" panose="02020603050405020304" pitchFamily="18" charset="0"/>
                      </a:endParaRPr>
                    </a:p>
                  </a:txBody>
                  <a:tcPr/>
                </a:tc>
              </a:tr>
            </a:tbl>
          </a:graphicData>
        </a:graphic>
      </p:graphicFrame>
      <p:sp>
        <p:nvSpPr>
          <p:cNvPr id="3" name="Прямоугольник 2"/>
          <p:cNvSpPr/>
          <p:nvPr/>
        </p:nvSpPr>
        <p:spPr>
          <a:xfrm>
            <a:off x="109180" y="0"/>
            <a:ext cx="12287535" cy="338554"/>
          </a:xfrm>
          <a:prstGeom prst="rect">
            <a:avLst/>
          </a:prstGeom>
        </p:spPr>
        <p:txBody>
          <a:bodyPr wrap="square">
            <a:spAutoFit/>
          </a:bodyPr>
          <a:lstStyle/>
          <a:p>
            <a:pPr algn="ctr"/>
            <a:r>
              <a:rPr lang="ru-RU" sz="1600" b="1" dirty="0" smtClean="0">
                <a:latin typeface="Times New Roman" panose="02020603050405020304" pitchFamily="18" charset="0"/>
                <a:cs typeface="Times New Roman" panose="02020603050405020304" pitchFamily="18" charset="0"/>
              </a:rPr>
              <a:t>Таблица 1 Направления и задачи психологической коррекции детей с различными формами ЗПР</a:t>
            </a:r>
            <a:endParaRPr lang="ru-RU"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9648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555641"/>
          </a:xfrm>
          <a:prstGeom prst="rect">
            <a:avLst/>
          </a:prstGeom>
        </p:spPr>
        <p:txBody>
          <a:bodyPr wrap="square">
            <a:spAutoFit/>
          </a:bodyPr>
          <a:lstStyle/>
          <a:p>
            <a:pPr algn="just"/>
            <a:r>
              <a:rPr lang="ru-RU" sz="2000" dirty="0" smtClean="0">
                <a:latin typeface="Times New Roman" panose="02020603050405020304" pitchFamily="18" charset="0"/>
                <a:cs typeface="Times New Roman" panose="02020603050405020304" pitchFamily="18" charset="0"/>
              </a:rPr>
              <a:t>Например, при овладении математикой ведущая роль принадлежит объему внимания, а успешность усвоения русского языка связана с точностью распределения внимания, обучение чтению с устойчивостью внимания. Этот факт имеет важное значение в организации </a:t>
            </a:r>
            <a:r>
              <a:rPr lang="ru-RU" sz="2000" dirty="0" err="1" smtClean="0">
                <a:latin typeface="Times New Roman" panose="02020603050405020304" pitchFamily="18" charset="0"/>
                <a:cs typeface="Times New Roman" panose="02020603050405020304" pitchFamily="18" charset="0"/>
              </a:rPr>
              <a:t>психокоррекционного</a:t>
            </a:r>
            <a:r>
              <a:rPr lang="ru-RU" sz="2000" dirty="0" smtClean="0">
                <a:latin typeface="Times New Roman" panose="02020603050405020304" pitchFamily="18" charset="0"/>
                <a:cs typeface="Times New Roman" panose="02020603050405020304" pitchFamily="18" charset="0"/>
              </a:rPr>
              <a:t> процесса и подбора психотехнических приемов.</a:t>
            </a:r>
          </a:p>
          <a:p>
            <a:pPr algn="just"/>
            <a:r>
              <a:rPr lang="ru-RU" sz="2000" dirty="0" smtClean="0">
                <a:latin typeface="Times New Roman" panose="02020603050405020304" pitchFamily="18" charset="0"/>
                <a:cs typeface="Times New Roman" panose="02020603050405020304" pitchFamily="18" charset="0"/>
              </a:rPr>
              <a:t>Например, для формирования распределения внимания детям можно предъявлять тексты, а для развития объема – цифры и математические задачи. Кроме того, разные свойства внимания развиваются неодинаково и по-разному проявляются при различных формах ЗПР. Например, исследования показывают, что у детей с простым психофизическим инфантилизмом, соматогенной и психогенной формами ЗПР объем внимания существенно не отличается от здоровых детей. Распределение и устойчивость внимания претерпевают значительные изменения не только у детей с ЗПР церебрально-органического генеза, но и у детей с другими формами ЗПР.</a:t>
            </a:r>
            <a:endParaRPr lang="ru-RU" sz="2000" dirty="0">
              <a:latin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cs typeface="Times New Roman" panose="02020603050405020304" pitchFamily="18" charset="0"/>
              </a:rPr>
              <a:t>Эффективность психологической коррекции внимания у детей с ЗПР в значительной мере определяется индивидуально-типологическими особенностями, в частности, свойствами их высшей нервной деятельности. Установлено, что разные сочетания свойств нервной системы могут способствовать или, напротив, препятствовать оптимальному развитию характеристик внимания. Например, у детей с сильной и подвижной нервной системой наблюдается устойчивое, легко распределяемое и переключаемое внимание, а у детей с инертной и слабой нервной системой – неустойчивое, плохо распределяемое и переключаемое внимание. Таким образом, в процессе </a:t>
            </a:r>
            <a:r>
              <a:rPr lang="ru-RU" sz="2000" dirty="0" err="1" smtClean="0">
                <a:latin typeface="Times New Roman" panose="02020603050405020304" pitchFamily="18" charset="0"/>
                <a:cs typeface="Times New Roman" panose="02020603050405020304" pitchFamily="18" charset="0"/>
              </a:rPr>
              <a:t>психокоррекции</a:t>
            </a:r>
            <a:r>
              <a:rPr lang="ru-RU" sz="2000" dirty="0" smtClean="0">
                <a:latin typeface="Times New Roman" panose="02020603050405020304" pitchFamily="18" charset="0"/>
                <a:cs typeface="Times New Roman" panose="02020603050405020304" pitchFamily="18" charset="0"/>
              </a:rPr>
              <a:t> необходимо учитывать не только форму ЗПР, а также индивидуально-типологические особенности каждого ребенка, а сам процесс коррекции Должен проводиться в контексте деятельности, доступной ребенку (учебная,</a:t>
            </a:r>
          </a:p>
          <a:p>
            <a:pPr algn="just"/>
            <a:r>
              <a:rPr lang="ru-RU" sz="2000" dirty="0" smtClean="0">
                <a:latin typeface="Times New Roman" panose="02020603050405020304" pitchFamily="18" charset="0"/>
                <a:cs typeface="Times New Roman" panose="02020603050405020304" pitchFamily="18" charset="0"/>
              </a:rPr>
              <a:t>игровая и пр.).</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9001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7296" y="0"/>
            <a:ext cx="12164704" cy="7017306"/>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Психотехнические приемы коррекции внимания у детей с ЗПР</a:t>
            </a:r>
          </a:p>
          <a:p>
            <a:pPr algn="just"/>
            <a:r>
              <a:rPr lang="ru-RU" dirty="0" smtClean="0">
                <a:latin typeface="Times New Roman" panose="02020603050405020304" pitchFamily="18" charset="0"/>
                <a:cs typeface="Times New Roman" panose="02020603050405020304" pitchFamily="18" charset="0"/>
              </a:rPr>
              <a:t>Психотехнические приемы, направленные на оптимизацию и стимуляцию внимания у детей с ЗПР, многообразны и использовать их можно не только в процессе занятий с психологом, а также в процессе учебной деятельности.</a:t>
            </a:r>
          </a:p>
          <a:p>
            <a:pPr algn="just"/>
            <a:r>
              <a:rPr lang="ru-RU" dirty="0" smtClean="0">
                <a:latin typeface="Times New Roman" panose="02020603050405020304" pitchFamily="18" charset="0"/>
                <a:cs typeface="Times New Roman" panose="02020603050405020304" pitchFamily="18" charset="0"/>
              </a:rPr>
              <a:t>Одним из часто используемых приемов является словарный диктант с комментированием, который могут проводить педагоги на уроке с детьми младшего школьного возраста. </a:t>
            </a:r>
          </a:p>
          <a:p>
            <a:pPr algn="just"/>
            <a:r>
              <a:rPr lang="ru-RU" dirty="0" smtClean="0">
                <a:latin typeface="Times New Roman" panose="02020603050405020304" pitchFamily="18" charset="0"/>
                <a:cs typeface="Times New Roman" panose="02020603050405020304" pitchFamily="18" charset="0"/>
              </a:rPr>
              <a:t>Процедура заключается в следующем:</a:t>
            </a:r>
          </a:p>
          <a:p>
            <a:pPr algn="just"/>
            <a:r>
              <a:rPr lang="ru-RU" dirty="0" smtClean="0">
                <a:latin typeface="Times New Roman" panose="02020603050405020304" pitchFamily="18" charset="0"/>
                <a:cs typeface="Times New Roman" panose="02020603050405020304" pitchFamily="18" charset="0"/>
              </a:rPr>
              <a:t>1) ведущий читает каждое слово только один раз;</a:t>
            </a:r>
          </a:p>
          <a:p>
            <a:pPr algn="just"/>
            <a:r>
              <a:rPr lang="ru-RU" dirty="0" smtClean="0">
                <a:latin typeface="Times New Roman" panose="02020603050405020304" pitchFamily="18" charset="0"/>
                <a:cs typeface="Times New Roman" panose="02020603050405020304" pitchFamily="18" charset="0"/>
              </a:rPr>
              <a:t>2) дети могут взять ручки только после прослушивания комментариев;</a:t>
            </a:r>
          </a:p>
          <a:p>
            <a:pPr algn="just"/>
            <a:r>
              <a:rPr lang="ru-RU" dirty="0" smtClean="0">
                <a:latin typeface="Times New Roman" panose="02020603050405020304" pitchFamily="18" charset="0"/>
                <a:cs typeface="Times New Roman" panose="02020603050405020304" pitchFamily="18" charset="0"/>
              </a:rPr>
              <a:t>3) ведущий внимательно следит за тем, чтобы дети не заглядывали в тетради друг к другу. Если ребенок не может записать слово после комментариев, ему разрешается сделать прочерк. При этом детей предупреждают, что прочерк приравнивается к ошибке;</a:t>
            </a:r>
          </a:p>
          <a:p>
            <a:pPr algn="just"/>
            <a:r>
              <a:rPr lang="ru-RU" dirty="0" smtClean="0">
                <a:latin typeface="Times New Roman" panose="02020603050405020304" pitchFamily="18" charset="0"/>
                <a:cs typeface="Times New Roman" panose="02020603050405020304" pitchFamily="18" charset="0"/>
              </a:rPr>
              <a:t>4) перед началом работы целесообразно показать на нескольких примерах, как надо выполнять задание. Например, для комментированного письма выбрано слово «пересадили»;</a:t>
            </a:r>
          </a:p>
          <a:p>
            <a:pPr algn="just"/>
            <a:r>
              <a:rPr lang="ru-RU" dirty="0" smtClean="0">
                <a:latin typeface="Times New Roman" panose="02020603050405020304" pitchFamily="18" charset="0"/>
                <a:cs typeface="Times New Roman" panose="02020603050405020304" pitchFamily="18" charset="0"/>
              </a:rPr>
              <a:t>5) ведущий читает это слово, а затем вызывает нескольких учащихся, каждый из которых называет поочередно приставку, корень, суффикс, окончание, объясняя попутно их правописание. После этого ведущий предлагает детям взять ручки и записать прокомментированное слово. Затем следует напоминание учащимся, чтобы они положили ручки, и начинается работа над следующим словом.</a:t>
            </a:r>
          </a:p>
          <a:p>
            <a:pPr algn="just"/>
            <a:r>
              <a:rPr lang="ru-RU" dirty="0" smtClean="0">
                <a:latin typeface="Times New Roman" panose="02020603050405020304" pitchFamily="18" charset="0"/>
                <a:cs typeface="Times New Roman" panose="02020603050405020304" pitchFamily="18" charset="0"/>
              </a:rPr>
              <a:t>Комментированное письмо – достаточно сложная деятельность, в которой можно выделить 7 основных стадий: 1) первичное восприятие произносимого слова; 2) самостоятельный анализ правописания орфоэпического образа слова; 3) прослушивание комментариев; 4) представление орфографии слова в соответствии с комментированием; 5) уточнение первичного анализа правописания с комментированием; 6) написание слова в соответствии с его орфографией; 7) проверка написанного слова в соответствии с комментированием.</a:t>
            </a:r>
          </a:p>
          <a:p>
            <a:pPr algn="just"/>
            <a:r>
              <a:rPr lang="ru-RU" dirty="0" smtClean="0">
                <a:latin typeface="Times New Roman" panose="02020603050405020304" pitchFamily="18" charset="0"/>
                <a:cs typeface="Times New Roman" panose="02020603050405020304" pitchFamily="18" charset="0"/>
              </a:rPr>
              <a:t>Этот метод имеет важное диагностическое значение. Успешность выполнения работы и характер допущенных ошибок позволяют психологу судить об организации внимания учащихся при групповом взаимодействии. Коррекция внимания у детей методом поэтапного формирования умственных действий.</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2354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Одним из эффективных подходов к развитию внимания является метод, разработанный в рамках концепции поэтапного формирования умственных действий. Согласно этому подходу, внимание понимается как идеальное, </a:t>
            </a:r>
            <a:r>
              <a:rPr lang="ru-RU" dirty="0" err="1" smtClean="0">
                <a:latin typeface="Times New Roman" panose="02020603050405020304" pitchFamily="18" charset="0"/>
                <a:cs typeface="Times New Roman" panose="02020603050405020304" pitchFamily="18" charset="0"/>
              </a:rPr>
              <a:t>интериоризированное</a:t>
            </a:r>
            <a:r>
              <a:rPr lang="ru-RU" dirty="0" smtClean="0">
                <a:latin typeface="Times New Roman" panose="02020603050405020304" pitchFamily="18" charset="0"/>
                <a:cs typeface="Times New Roman" panose="02020603050405020304" pitchFamily="18" charset="0"/>
              </a:rPr>
              <a:t> и автоматизированное действие контроля. Именно такие действия и оказываются несформированными у детей с задержкой психического развития.</a:t>
            </a:r>
          </a:p>
          <a:p>
            <a:pPr algn="just"/>
            <a:r>
              <a:rPr lang="ru-RU" dirty="0" smtClean="0">
                <a:latin typeface="Times New Roman" panose="02020603050405020304" pitchFamily="18" charset="0"/>
                <a:cs typeface="Times New Roman" panose="02020603050405020304" pitchFamily="18" charset="0"/>
              </a:rPr>
              <a:t>Занятия по формированию внимания проводятся как обучение «внимательному письму» и строятся на материале текстов, содержащих разные типы ошибок «по невнимательности»: подмена или пропуск слов в предложении, подмена или пропуск букв в слове, слитное написание слова с предлогом и др. Как показали исследования авторов, наличие текста-образца, с которым необходимо сравнивать ошибочный текст, не является достаточным условием для точного выполнения заданий по обнаружению ошибок. Для преодоления глобального восприятия и формирования контроля за текстом нужно учить детей читать с учетом элементов на фоне понимания смысла целого. Вот как описывает П. Я. Гальперин этот основной и наиболее трудоемкий этап работы: «Детям предлагали прочесть отдельное слово (чтобы установить его смысл), а затем – разделить его на слоги и, читая каждый слог отдельно, проверить, соответствует ли он слову в целом. Подбирались самые разные слова (и трудные, и легкие, и средние по трудности). Вначале слоги разделялись вертикальной карандашной чертой, затем черточки не ставились, но слоги произносились с четким разделением (голосом) и последовательно проверялись. Звуковое разделение слогов становилось все короче и вскоре сводилось к ударениям на отдельных слогах. После этого слово прочитывалось и проверялось по слогам про себя («первый – правильно, второй – нет, здесь пропущено..., переставлено»). Лишь на последнем этапе мы переходили к тому, что ребенок прочитывал все слово про себя и давал ему общую оценку (правильно – неправильно; если неправильно, то разъяснял почему). После этого переход к прочтению всей фразы с ее оценкой, а потом и всего абзаца (с такой же оценкой) не составляли особого труда».</a:t>
            </a:r>
          </a:p>
          <a:p>
            <a:pPr algn="just"/>
            <a:r>
              <a:rPr lang="ru-RU" dirty="0" smtClean="0">
                <a:latin typeface="Times New Roman" panose="02020603050405020304" pitchFamily="18" charset="0"/>
                <a:cs typeface="Times New Roman" panose="02020603050405020304" pitchFamily="18" charset="0"/>
              </a:rPr>
              <a:t>Важным моментом процесса формирования внимания является работа со специальной карточкой, на которой выписаны правила проверки, порядок операций при проверке текста. Наличие такой карточки является необходимой материальной опорой для овладения полноценным действием контроля. По мере </a:t>
            </a:r>
            <a:r>
              <a:rPr lang="ru-RU" dirty="0" err="1" smtClean="0">
                <a:latin typeface="Times New Roman" panose="02020603050405020304" pitchFamily="18" charset="0"/>
                <a:cs typeface="Times New Roman" panose="02020603050405020304" pitchFamily="18" charset="0"/>
              </a:rPr>
              <a:t>интериоризации</a:t>
            </a:r>
            <a:r>
              <a:rPr lang="ru-RU" dirty="0" smtClean="0">
                <a:latin typeface="Times New Roman" panose="02020603050405020304" pitchFamily="18" charset="0"/>
                <a:cs typeface="Times New Roman" panose="02020603050405020304" pitchFamily="18" charset="0"/>
              </a:rPr>
              <a:t> и свертывания действия контроля обязательность использования такой карточки исчезает. Для обобщения сформированного действия контроля оно отрабатывается затем на более широком материале (картинки, узоры, наборы букв и цифр).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5303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7452"/>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После этого, при создании специальных условий, контроль переносится из ситуации экспериментального обучения в реальную практику учебной деятельности. Таким образом, метод поэтапного формирования позволяет получить полноценное действие контроля, т. е. </a:t>
            </a:r>
            <a:r>
              <a:rPr lang="ru-RU" dirty="0" err="1" smtClean="0">
                <a:latin typeface="Times New Roman" panose="02020603050405020304" pitchFamily="18" charset="0"/>
                <a:cs typeface="Times New Roman" panose="02020603050405020304" pitchFamily="18" charset="0"/>
              </a:rPr>
              <a:t>сформированность</a:t>
            </a:r>
            <a:r>
              <a:rPr lang="ru-RU" dirty="0" smtClean="0">
                <a:latin typeface="Times New Roman" panose="02020603050405020304" pitchFamily="18" charset="0"/>
                <a:cs typeface="Times New Roman" panose="02020603050405020304" pitchFamily="18" charset="0"/>
              </a:rPr>
              <a:t> внимания.</a:t>
            </a:r>
          </a:p>
          <a:p>
            <a:pPr algn="just"/>
            <a:r>
              <a:rPr lang="ru-RU" dirty="0" smtClean="0">
                <a:latin typeface="Times New Roman" panose="02020603050405020304" pitchFamily="18" charset="0"/>
                <a:cs typeface="Times New Roman" panose="02020603050405020304" pitchFamily="18" charset="0"/>
              </a:rPr>
              <a:t>Рассмотрим один из используемых авторами методов. Суть метода состоит в выявлении недостатков внимания при обнаружении ошибок в тексте. Выполнение этого задания не требует от детей специальных знаний и умений, а обеспечивается характером включенных в текст ошибок: подмена букв, подмена слов в предложении, элементарные смысловые ошибки.</a:t>
            </a:r>
          </a:p>
          <a:p>
            <a:pPr algn="just"/>
            <a:r>
              <a:rPr lang="ru-RU" dirty="0" smtClean="0">
                <a:latin typeface="Times New Roman" panose="02020603050405020304" pitchFamily="18" charset="0"/>
                <a:cs typeface="Times New Roman" panose="02020603050405020304" pitchFamily="18" charset="0"/>
              </a:rPr>
              <a:t>Например, детям предлагаются следующие тексты:</a:t>
            </a:r>
          </a:p>
          <a:p>
            <a:pPr algn="just"/>
            <a:r>
              <a:rPr lang="ru-RU" dirty="0" smtClean="0">
                <a:latin typeface="Times New Roman" panose="02020603050405020304" pitchFamily="18" charset="0"/>
                <a:cs typeface="Times New Roman" panose="02020603050405020304" pitchFamily="18" charset="0"/>
              </a:rPr>
              <a:t>«На Крайнем Юге нашей страны не росли </a:t>
            </a:r>
            <a:r>
              <a:rPr lang="ru-RU" dirty="0" err="1" smtClean="0">
                <a:latin typeface="Times New Roman" panose="02020603050405020304" pitchFamily="18" charset="0"/>
                <a:cs typeface="Times New Roman" panose="02020603050405020304" pitchFamily="18" charset="0"/>
              </a:rPr>
              <a:t>овощиа</a:t>
            </a:r>
            <a:r>
              <a:rPr lang="ru-RU" dirty="0" smtClean="0">
                <a:latin typeface="Times New Roman" panose="02020603050405020304" pitchFamily="18" charset="0"/>
                <a:cs typeface="Times New Roman" panose="02020603050405020304" pitchFamily="18" charset="0"/>
              </a:rPr>
              <a:t> теперь растут. В огороде выросло много моркови. Под Москвой не разводили, а теперь разводят. </a:t>
            </a:r>
            <a:r>
              <a:rPr lang="ru-RU" dirty="0" err="1" smtClean="0">
                <a:latin typeface="Times New Roman" panose="02020603050405020304" pitchFamily="18" charset="0"/>
                <a:cs typeface="Times New Roman" panose="02020603050405020304" pitchFamily="18" charset="0"/>
              </a:rPr>
              <a:t>Бешал</a:t>
            </a:r>
            <a:r>
              <a:rPr lang="ru-RU" dirty="0" smtClean="0">
                <a:latin typeface="Times New Roman" panose="02020603050405020304" pitchFamily="18" charset="0"/>
                <a:cs typeface="Times New Roman" panose="02020603050405020304" pitchFamily="18" charset="0"/>
              </a:rPr>
              <a:t> Ваня по полю, да вдруг остановился. </a:t>
            </a:r>
            <a:r>
              <a:rPr lang="ru-RU" dirty="0" err="1" smtClean="0">
                <a:latin typeface="Times New Roman" panose="02020603050405020304" pitchFamily="18" charset="0"/>
                <a:cs typeface="Times New Roman" panose="02020603050405020304" pitchFamily="18" charset="0"/>
              </a:rPr>
              <a:t>Грчи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вютгнезда</a:t>
            </a:r>
            <a:r>
              <a:rPr lang="ru-RU" dirty="0" smtClean="0">
                <a:latin typeface="Times New Roman" panose="02020603050405020304" pitchFamily="18" charset="0"/>
                <a:cs typeface="Times New Roman" panose="02020603050405020304" pitchFamily="18" charset="0"/>
              </a:rPr>
              <a:t> на деревьях. На новогодней елке висело много </a:t>
            </a:r>
            <a:r>
              <a:rPr lang="ru-RU" dirty="0" err="1" smtClean="0">
                <a:latin typeface="Times New Roman" panose="02020603050405020304" pitchFamily="18" charset="0"/>
                <a:cs typeface="Times New Roman" panose="02020603050405020304" pitchFamily="18" charset="0"/>
              </a:rPr>
              <a:t>ик-рушек</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Гров</a:t>
            </a:r>
            <a:r>
              <a:rPr lang="ru-RU" dirty="0" smtClean="0">
                <a:latin typeface="Times New Roman" panose="02020603050405020304" pitchFamily="18" charset="0"/>
                <a:cs typeface="Times New Roman" panose="02020603050405020304" pitchFamily="18" charset="0"/>
              </a:rPr>
              <a:t> червей на пашне. Охотник вечером с охоты. В тетради Раи хорошие </a:t>
            </a:r>
            <a:r>
              <a:rPr lang="ru-RU" dirty="0" err="1" smtClean="0">
                <a:latin typeface="Times New Roman" panose="02020603050405020304" pitchFamily="18" charset="0"/>
                <a:cs typeface="Times New Roman" panose="02020603050405020304" pitchFamily="18" charset="0"/>
              </a:rPr>
              <a:t>отлетки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Нашкольной</a:t>
            </a:r>
            <a:r>
              <a:rPr lang="ru-RU" dirty="0" smtClean="0">
                <a:latin typeface="Times New Roman" panose="02020603050405020304" pitchFamily="18" charset="0"/>
                <a:cs typeface="Times New Roman" panose="02020603050405020304" pitchFamily="18" charset="0"/>
              </a:rPr>
              <a:t> площадке играли дети. Мальчик мчался на лошади. В траве </a:t>
            </a:r>
            <a:r>
              <a:rPr lang="ru-RU" dirty="0" err="1" smtClean="0">
                <a:latin typeface="Times New Roman" panose="02020603050405020304" pitchFamily="18" charset="0"/>
                <a:cs typeface="Times New Roman" panose="02020603050405020304" pitchFamily="18" charset="0"/>
              </a:rPr>
              <a:t>стречет</a:t>
            </a:r>
            <a:r>
              <a:rPr lang="ru-RU" dirty="0" smtClean="0">
                <a:latin typeface="Times New Roman" panose="02020603050405020304" pitchFamily="18" charset="0"/>
                <a:cs typeface="Times New Roman" panose="02020603050405020304" pitchFamily="18" charset="0"/>
              </a:rPr>
              <a:t> кузнечик. Зимой цвела в саду яблоня». «Старые лебеди склонили перед ним </a:t>
            </a:r>
            <a:r>
              <a:rPr lang="ru-RU" dirty="0" err="1" smtClean="0">
                <a:latin typeface="Times New Roman" panose="02020603050405020304" pitchFamily="18" charset="0"/>
                <a:cs typeface="Times New Roman" panose="02020603050405020304" pitchFamily="18" charset="0"/>
              </a:rPr>
              <a:t>горые</a:t>
            </a:r>
            <a:r>
              <a:rPr lang="ru-RU" dirty="0" smtClean="0">
                <a:latin typeface="Times New Roman" panose="02020603050405020304" pitchFamily="18" charset="0"/>
                <a:cs typeface="Times New Roman" panose="02020603050405020304" pitchFamily="18" charset="0"/>
              </a:rPr>
              <a:t> шеи. Зимой в саду расцвели яблони. Взрослые и </a:t>
            </a:r>
            <a:r>
              <a:rPr lang="ru-RU" dirty="0" err="1" smtClean="0">
                <a:latin typeface="Times New Roman" panose="02020603050405020304" pitchFamily="18" charset="0"/>
                <a:cs typeface="Times New Roman" panose="02020603050405020304" pitchFamily="18" charset="0"/>
              </a:rPr>
              <a:t>дти</a:t>
            </a:r>
            <a:r>
              <a:rPr lang="ru-RU" dirty="0" smtClean="0">
                <a:latin typeface="Times New Roman" panose="02020603050405020304" pitchFamily="18" charset="0"/>
                <a:cs typeface="Times New Roman" panose="02020603050405020304" pitchFamily="18" charset="0"/>
              </a:rPr>
              <a:t> толпились на берегу. Внизу над ними расстилалась ледяная пустыня. В ответ я киваю ему рукой. Солнце доходило до верхушек деревьев и </a:t>
            </a:r>
            <a:r>
              <a:rPr lang="ru-RU" dirty="0" err="1" smtClean="0">
                <a:latin typeface="Times New Roman" panose="02020603050405020304" pitchFamily="18" charset="0"/>
                <a:cs typeface="Times New Roman" panose="02020603050405020304" pitchFamily="18" charset="0"/>
              </a:rPr>
              <a:t>тряталось</a:t>
            </a:r>
            <a:r>
              <a:rPr lang="ru-RU" dirty="0" smtClean="0">
                <a:latin typeface="Times New Roman" panose="02020603050405020304" pitchFamily="18" charset="0"/>
                <a:cs typeface="Times New Roman" panose="02020603050405020304" pitchFamily="18" charset="0"/>
              </a:rPr>
              <a:t> за ними. Сорняки шипучи и плодовиты. </a:t>
            </a:r>
            <a:r>
              <a:rPr lang="ru-RU" dirty="0" err="1" smtClean="0">
                <a:latin typeface="Times New Roman" panose="02020603050405020304" pitchFamily="18" charset="0"/>
                <a:cs typeface="Times New Roman" panose="02020603050405020304" pitchFamily="18" charset="0"/>
              </a:rPr>
              <a:t>Настоле</a:t>
            </a:r>
            <a:r>
              <a:rPr lang="ru-RU" dirty="0" smtClean="0">
                <a:latin typeface="Times New Roman" panose="02020603050405020304" pitchFamily="18" charset="0"/>
                <a:cs typeface="Times New Roman" panose="02020603050405020304" pitchFamily="18" charset="0"/>
              </a:rPr>
              <a:t> лежала карта нашего города. Самолет сюда, чтобы помочь людям. Скоро удалось мне на машине» Работа проводится следующим образом. Каждому ребенку дается отпечатанный на листочке текст и сообщается инструкция: «В тексте, который вы получили, есть разные ошибки, в том числе и смысловые. Найдите их и исправьте». Каждый ученик работает самостоятельно, на выполнение задания отводится определенное время. При анализе результатов этой работы важным является не только количественный подсчет найденных исправленных и не обнаруженных ошибок, но и то, как ученики</a:t>
            </a:r>
          </a:p>
          <a:p>
            <a:pPr algn="just"/>
            <a:r>
              <a:rPr lang="ru-RU" dirty="0" smtClean="0">
                <a:latin typeface="Times New Roman" panose="02020603050405020304" pitchFamily="18" charset="0"/>
                <a:cs typeface="Times New Roman" panose="02020603050405020304" pitchFamily="18" charset="0"/>
              </a:rPr>
              <a:t>выполняют работу: сразу включаются в задание, обнаруживая и исправляя ошибки по ходу чтения; долго не могут включиться, при первом чтении не обнаруживают ни одной ошибки; исправляют правильное на неправильное и др.</a:t>
            </a:r>
          </a:p>
          <a:p>
            <a:pPr algn="just"/>
            <a:r>
              <a:rPr lang="ru-RU" dirty="0" smtClean="0">
                <a:latin typeface="Times New Roman" panose="02020603050405020304" pitchFamily="18" charset="0"/>
                <a:cs typeface="Times New Roman" panose="02020603050405020304" pitchFamily="18" charset="0"/>
              </a:rPr>
              <a:t>Важное значение имеет психологическая коррекция свойств внимания, среди которых выделяются: объем внимания, распределение внимания, устойчивость внимания, концентрация внимания, переключение внимания.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910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ПСИХОЛОГИЧЕСКАЯ КОРРЕКЦИЯ МЫСЛИТЕЛЬНЫХ ОПЕРАЦИЙ У ДЕТЕЙ С ЗПР </a:t>
            </a:r>
          </a:p>
          <a:p>
            <a:pPr algn="just"/>
            <a:r>
              <a:rPr lang="ru-RU" dirty="0" smtClean="0">
                <a:latin typeface="Times New Roman" panose="02020603050405020304" pitchFamily="18" charset="0"/>
                <a:cs typeface="Times New Roman" panose="02020603050405020304" pitchFamily="18" charset="0"/>
              </a:rPr>
              <a:t>В зависимости от особенностей развития мышления условно можно выделить четыре основные группы детей с ЗПР:</a:t>
            </a:r>
          </a:p>
          <a:p>
            <a:pPr algn="just"/>
            <a:r>
              <a:rPr lang="ru-RU" dirty="0" smtClean="0">
                <a:latin typeface="Times New Roman" panose="02020603050405020304" pitchFamily="18" charset="0"/>
                <a:cs typeface="Times New Roman" panose="02020603050405020304" pitchFamily="18" charset="0"/>
              </a:rPr>
              <a:t>1. Дети с нормальным уровнем развития мыслительных операций, но сниженной познавательной активностью. Это наиболее часто встречается у детей с ЗПР психогенного происхождения.</a:t>
            </a:r>
          </a:p>
          <a:p>
            <a:pPr algn="just"/>
            <a:r>
              <a:rPr lang="ru-RU" dirty="0" smtClean="0">
                <a:latin typeface="Times New Roman" panose="02020603050405020304" pitchFamily="18" charset="0"/>
                <a:cs typeface="Times New Roman" panose="02020603050405020304" pitchFamily="18" charset="0"/>
              </a:rPr>
              <a:t>2. Дети с неравномерным проявлением познавательной активности и продуктивности выполнения заданий. (Простой психический инфантилизм, соматогенная форма ЗПР, легкая форма при ЗПР церебрально-органического генеза.)</a:t>
            </a:r>
          </a:p>
          <a:p>
            <a:pPr algn="just"/>
            <a:r>
              <a:rPr lang="ru-RU" dirty="0" smtClean="0">
                <a:latin typeface="Times New Roman" panose="02020603050405020304" pitchFamily="18" charset="0"/>
                <a:cs typeface="Times New Roman" panose="02020603050405020304" pitchFamily="18" charset="0"/>
              </a:rPr>
              <a:t>3. Сочетание низкого уровня продуктивности и отсутствие познавательной активности. (Осложненный психический инфантилизм, выраженная ЗПР церебрально-органического генеза.)</a:t>
            </a:r>
          </a:p>
          <a:p>
            <a:pPr algn="just"/>
            <a:r>
              <a:rPr lang="ru-RU" dirty="0" smtClean="0">
                <a:latin typeface="Times New Roman" panose="02020603050405020304" pitchFamily="18" charset="0"/>
                <a:cs typeface="Times New Roman" panose="02020603050405020304" pitchFamily="18" charset="0"/>
              </a:rPr>
              <a:t>В исследованиях 3. И. Калмыковой (1978) описаны трудности, которые испытывают дети с ЗПР при выполнении задач проблемного характера Другие авторы отмечают инертность мыслительных процессов (Т. Д. </a:t>
            </a:r>
            <a:r>
              <a:rPr lang="ru-RU" dirty="0" err="1" smtClean="0">
                <a:latin typeface="Times New Roman" panose="02020603050405020304" pitchFamily="18" charset="0"/>
                <a:cs typeface="Times New Roman" panose="02020603050405020304" pitchFamily="18" charset="0"/>
              </a:rPr>
              <a:t>Пускаева</a:t>
            </a:r>
            <a:r>
              <a:rPr lang="ru-RU" dirty="0" smtClean="0">
                <a:latin typeface="Times New Roman" panose="02020603050405020304" pitchFamily="18" charset="0"/>
                <a:cs typeface="Times New Roman" panose="02020603050405020304" pitchFamily="18" charset="0"/>
              </a:rPr>
              <a:t>, 1980), </a:t>
            </a:r>
            <a:r>
              <a:rPr lang="ru-RU" dirty="0" err="1" smtClean="0">
                <a:latin typeface="Times New Roman" panose="02020603050405020304" pitchFamily="18" charset="0"/>
                <a:cs typeface="Times New Roman" panose="02020603050405020304" pitchFamily="18" charset="0"/>
              </a:rPr>
              <a:t>несформированность</a:t>
            </a:r>
            <a:r>
              <a:rPr lang="ru-RU" dirty="0" smtClean="0">
                <a:latin typeface="Times New Roman" panose="02020603050405020304" pitchFamily="18" charset="0"/>
                <a:cs typeface="Times New Roman" panose="02020603050405020304" pitchFamily="18" charset="0"/>
              </a:rPr>
              <a:t> антиципирующего анализа, недостаточность подвижности мыслительных операций (Г. И. </a:t>
            </a:r>
            <a:r>
              <a:rPr lang="ru-RU" dirty="0" err="1" smtClean="0">
                <a:latin typeface="Times New Roman" panose="02020603050405020304" pitchFamily="18" charset="0"/>
                <a:cs typeface="Times New Roman" panose="02020603050405020304" pitchFamily="18" charset="0"/>
              </a:rPr>
              <a:t>Жаренкова</a:t>
            </a:r>
            <a:r>
              <a:rPr lang="ru-RU" dirty="0" smtClean="0">
                <a:latin typeface="Times New Roman" panose="02020603050405020304" pitchFamily="18" charset="0"/>
                <a:cs typeface="Times New Roman" panose="02020603050405020304" pitchFamily="18" charset="0"/>
              </a:rPr>
              <a:t>, 1973 и др.). Большинство авторов подчеркивают неоднородность развития мыслительных операций у детей с ЗПР. Все это указывает на необходимость дифференцированного подхода к анализу мышления у детей с учетом формы и степени тяжести ЗПР.</a:t>
            </a:r>
          </a:p>
          <a:p>
            <a:pPr algn="just"/>
            <a:r>
              <a:rPr lang="ru-RU" dirty="0" smtClean="0">
                <a:latin typeface="Times New Roman" panose="02020603050405020304" pitchFamily="18" charset="0"/>
                <a:cs typeface="Times New Roman" panose="02020603050405020304" pitchFamily="18" charset="0"/>
              </a:rPr>
              <a:t>Традиционно выделяют три уровня развития мышления: наглядно-действенное, наглядно-образное и словесно-логическое.</a:t>
            </a:r>
          </a:p>
          <a:p>
            <a:pPr algn="just"/>
            <a:r>
              <a:rPr lang="ru-RU" dirty="0" smtClean="0">
                <a:latin typeface="Times New Roman" panose="02020603050405020304" pitchFamily="18" charset="0"/>
                <a:cs typeface="Times New Roman" panose="02020603050405020304" pitchFamily="18" charset="0"/>
              </a:rPr>
              <a:t>Наглядно-действенное мышление характеризуется неразрывной связью мыслительных процессов с практическими действиями. Оно активно формируется в раннем дошкольном возрасте в процессе овладения ребенком игровой деятельностью, которая должна быть определенным образом организована и протекать под контролем и при специальном участии взрослого.</a:t>
            </a:r>
          </a:p>
          <a:p>
            <a:pPr algn="just"/>
            <a:r>
              <a:rPr lang="ru-RU" dirty="0" smtClean="0">
                <a:latin typeface="Times New Roman" panose="02020603050405020304" pitchFamily="18" charset="0"/>
                <a:cs typeface="Times New Roman" panose="02020603050405020304" pitchFamily="18" charset="0"/>
              </a:rPr>
              <a:t>У детей с ЗПР, особенно в дошкольном возрасте, отмечается недоразвитие наглядно-действенного мышления. Это проявляется в недоразвитии предметно-практических манипуляций. К концу дошкольного возраста наглядно-действенное мышление у них активно развивается.</a:t>
            </a:r>
          </a:p>
          <a:p>
            <a:pPr algn="just"/>
            <a:r>
              <a:rPr lang="ru-RU" dirty="0" err="1" smtClean="0">
                <a:latin typeface="Times New Roman" panose="02020603050405020304" pitchFamily="18" charset="0"/>
                <a:cs typeface="Times New Roman" panose="02020603050405020304" pitchFamily="18" charset="0"/>
              </a:rPr>
              <a:t>Психокоррекционная</a:t>
            </a:r>
            <a:r>
              <a:rPr lang="ru-RU" dirty="0" smtClean="0">
                <a:latin typeface="Times New Roman" panose="02020603050405020304" pitchFamily="18" charset="0"/>
                <a:cs typeface="Times New Roman" panose="02020603050405020304" pitchFamily="18" charset="0"/>
              </a:rPr>
              <a:t> работа по формированию наглядно-действенного мышления должна проводиться поэтапно.</a:t>
            </a:r>
          </a:p>
        </p:txBody>
      </p:sp>
    </p:spTree>
    <p:extLst>
      <p:ext uri="{BB962C8B-B14F-4D97-AF65-F5344CB8AC3E}">
        <p14:creationId xmlns:p14="http://schemas.microsoft.com/office/powerpoint/2010/main" val="1729692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Особый интерес представляет метод обучения детей модельному конструированию, разработанный А. Р. </a:t>
            </a:r>
            <a:r>
              <a:rPr lang="ru-RU" dirty="0" err="1" smtClean="0">
                <a:latin typeface="Times New Roman" panose="02020603050405020304" pitchFamily="18" charset="0"/>
                <a:cs typeface="Times New Roman" panose="02020603050405020304" pitchFamily="18" charset="0"/>
              </a:rPr>
              <a:t>Лурия</a:t>
            </a:r>
            <a:r>
              <a:rPr lang="ru-RU" dirty="0" smtClean="0">
                <a:latin typeface="Times New Roman" panose="02020603050405020304" pitchFamily="18" charset="0"/>
                <a:cs typeface="Times New Roman" panose="02020603050405020304" pitchFamily="18" charset="0"/>
              </a:rPr>
              <a:t> и его учениками (1948) и успешно используемый нами при </a:t>
            </a:r>
            <a:r>
              <a:rPr lang="ru-RU" dirty="0" err="1" smtClean="0">
                <a:latin typeface="Times New Roman" panose="02020603050405020304" pitchFamily="18" charset="0"/>
                <a:cs typeface="Times New Roman" panose="02020603050405020304" pitchFamily="18" charset="0"/>
              </a:rPr>
              <a:t>психокоррекционной</a:t>
            </a:r>
            <a:r>
              <a:rPr lang="ru-RU" dirty="0" smtClean="0">
                <a:latin typeface="Times New Roman" panose="02020603050405020304" pitchFamily="18" charset="0"/>
                <a:cs typeface="Times New Roman" panose="02020603050405020304" pitchFamily="18" charset="0"/>
              </a:rPr>
              <a:t> работе с детьми с ДЦП и с ЗПР церебрально-органического генеза. Суть этого метода заключается в том, что образцы-модели предъявляются ребенку заклеенными плотной белой бумагой и прежде чем начать строить, ребенок должен сам планомерно исследовать образец, подобрать к нему соответствующие детали, т. е. модель-образец предлагает ребенку определенную задачу, но не дает способа ее решения.</a:t>
            </a:r>
          </a:p>
          <a:p>
            <a:pPr algn="just"/>
            <a:r>
              <a:rPr lang="ru-RU" dirty="0" smtClean="0">
                <a:latin typeface="Times New Roman" panose="02020603050405020304" pitchFamily="18" charset="0"/>
                <a:cs typeface="Times New Roman" panose="02020603050405020304" pitchFamily="18" charset="0"/>
              </a:rPr>
              <a:t>А. Р. </a:t>
            </a:r>
            <a:r>
              <a:rPr lang="ru-RU" dirty="0" err="1" smtClean="0">
                <a:latin typeface="Times New Roman" panose="02020603050405020304" pitchFamily="18" charset="0"/>
                <a:cs typeface="Times New Roman" panose="02020603050405020304" pitchFamily="18" charset="0"/>
              </a:rPr>
              <a:t>Лурия</a:t>
            </a:r>
            <a:r>
              <a:rPr lang="ru-RU" dirty="0" smtClean="0">
                <a:latin typeface="Times New Roman" panose="02020603050405020304" pitchFamily="18" charset="0"/>
                <a:cs typeface="Times New Roman" panose="02020603050405020304" pitchFamily="18" charset="0"/>
              </a:rPr>
              <a:t> (1948) провел следующий эксперимент: он разделил детей-близнецов на две группы. Одна группа обучалась конструированию с наглядных образцов, а их братья и сестры – конструированию с образцов-моделей. После нескольких месяцев обучения конструированию психологи обследовали детей, изучали особенности их восприятия, мышления, рисования. Результаты обследования показали, что дети, обучающиеся конструированию по моделям, показали более высокую динамику в умственном развитии, чем их братья и сестры, которые обучались конструированию традиционным способом. </a:t>
            </a:r>
          </a:p>
          <a:p>
            <a:pPr algn="just"/>
            <a:r>
              <a:rPr lang="ru-RU" dirty="0" smtClean="0">
                <a:latin typeface="Times New Roman" panose="02020603050405020304" pitchFamily="18" charset="0"/>
                <a:cs typeface="Times New Roman" panose="02020603050405020304" pitchFamily="18" charset="0"/>
              </a:rPr>
              <a:t>Кроме модельного конструирования целесообразно использовать метод конструирования по условиям, предложенный Н. Н. </a:t>
            </a:r>
            <a:r>
              <a:rPr lang="ru-RU" dirty="0" err="1" smtClean="0">
                <a:latin typeface="Times New Roman" panose="02020603050405020304" pitchFamily="18" charset="0"/>
                <a:cs typeface="Times New Roman" panose="02020603050405020304" pitchFamily="18" charset="0"/>
              </a:rPr>
              <a:t>Подъяковым</a:t>
            </a:r>
            <a:r>
              <a:rPr lang="ru-RU" dirty="0" smtClean="0">
                <a:latin typeface="Times New Roman" panose="02020603050405020304" pitchFamily="18" charset="0"/>
                <a:cs typeface="Times New Roman" panose="02020603050405020304" pitchFamily="18" charset="0"/>
              </a:rPr>
              <a:t>. Ребенку предлагают сделать из готовых деталей предмет, который может быть использован в определенных, заранее заданных условиях, т. е. в этом случае ребенок не имеет перед собой образца, а ему даны условия, исходя из которых необходимо определить, какой должна быть постройка, а затем сконструировать ее. Важным при таком способе обучения! конструированию является то, что мыслительные процессы детей приобретают опосредованный характер, чем при конструировании по образцу. Например, получив задание построить из готовых блоков такой «гараж», который мог бы вмещать в себя «грузовую машину», ребенок начинает предварительно анализировать величину машины, отвлекаясь от всех других ее свойств. Для этого необходим достаточно высокий уровень абстрагирования, что дает возможность формированию у детей специфических способов соотнесения определенных свойств условий с соответствующими свойствами постройки. </a:t>
            </a:r>
          </a:p>
          <a:p>
            <a:pPr algn="just"/>
            <a:r>
              <a:rPr lang="ru-RU" dirty="0" smtClean="0">
                <a:latin typeface="Times New Roman" panose="02020603050405020304" pitchFamily="18" charset="0"/>
                <a:cs typeface="Times New Roman" panose="02020603050405020304" pitchFamily="18" charset="0"/>
              </a:rPr>
              <a:t>Конструирование по моделям и условиям успешно формирует у детей ориентировочную деятельность, способствует развитию самоконтроля своих действий в процессе выполнения конструктивных заданий и при анализе их результатов.</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2810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Дерево">
  <a:themeElements>
    <a:clrScheme name="Дерево">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Дерево">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Дерево">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TM03090434[[fn=Дерево]]</Template>
  <TotalTime>78</TotalTime>
  <Words>4522</Words>
  <Application>Microsoft Office PowerPoint</Application>
  <PresentationFormat>Широкоэкранный</PresentationFormat>
  <Paragraphs>150</Paragraphs>
  <Slides>15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15</vt:i4>
      </vt:variant>
    </vt:vector>
  </HeadingPairs>
  <TitlesOfParts>
    <vt:vector size="21" baseType="lpstr">
      <vt:lpstr>Cambria</vt:lpstr>
      <vt:lpstr>Rockwell</vt:lpstr>
      <vt:lpstr>Rockwell Condensed</vt:lpstr>
      <vt:lpstr>Times New Roman</vt:lpstr>
      <vt:lpstr>Wingdings</vt:lpstr>
      <vt:lpstr>Дерево</vt:lpstr>
      <vt:lpstr>ПСИХОКОРРЕКЦИОННЫЕ ТЕХНОЛОГИИ:  ЦЕЛИ, ЗАДАЧИ, ОРГАНИЗАЦИЯ, ДИНАМИКА, ПСИХОТЕХНИКИ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ПСИХОКОРРЕКЦИОННЫЕ ТЕХНОЛОГИИ:  ЦЕЛИ, ЗАДАЧИ, ОРГАНИЗАЦИЯ, ДИНАМИКА, ПСИХОТЕХНИКИ</dc:title>
  <dc:creator>usewr</dc:creator>
  <cp:lastModifiedBy>usewr</cp:lastModifiedBy>
  <cp:revision>8</cp:revision>
  <dcterms:created xsi:type="dcterms:W3CDTF">2020-11-27T02:37:20Z</dcterms:created>
  <dcterms:modified xsi:type="dcterms:W3CDTF">2020-11-27T07:41:55Z</dcterms:modified>
</cp:coreProperties>
</file>